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10"/>
  </p:notesMasterIdLst>
  <p:sldIdLst>
    <p:sldId id="269" r:id="rId2"/>
    <p:sldId id="271" r:id="rId3"/>
    <p:sldId id="265" r:id="rId4"/>
    <p:sldId id="263" r:id="rId5"/>
    <p:sldId id="266" r:id="rId6"/>
    <p:sldId id="264" r:id="rId7"/>
    <p:sldId id="272"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70" autoAdjust="0"/>
  </p:normalViewPr>
  <p:slideViewPr>
    <p:cSldViewPr snapToGrid="0">
      <p:cViewPr varScale="1">
        <p:scale>
          <a:sx n="88" d="100"/>
          <a:sy n="88" d="100"/>
        </p:scale>
        <p:origin x="859" y="73"/>
      </p:cViewPr>
      <p:guideLst/>
    </p:cSldViewPr>
  </p:slideViewPr>
  <p:outlineViewPr>
    <p:cViewPr>
      <p:scale>
        <a:sx n="33" d="100"/>
        <a:sy n="33" d="100"/>
      </p:scale>
      <p:origin x="0" y="-16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F3DFC-A552-435C-B4A9-86200C4B467F}"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0DD96E-2D51-4B5A-8297-D7C98ADA9431}" type="slidenum">
              <a:rPr lang="en-US" smtClean="0"/>
              <a:t>‹#›</a:t>
            </a:fld>
            <a:endParaRPr lang="en-US"/>
          </a:p>
        </p:txBody>
      </p:sp>
    </p:spTree>
    <p:extLst>
      <p:ext uri="{BB962C8B-B14F-4D97-AF65-F5344CB8AC3E}">
        <p14:creationId xmlns:p14="http://schemas.microsoft.com/office/powerpoint/2010/main" val="1007478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EAE463-AF2A-4417-977C-2EB9972B005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374240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E463-AF2A-4417-977C-2EB9972B005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2114872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E463-AF2A-4417-977C-2EB9972B005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54285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E463-AF2A-4417-977C-2EB9972B005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307983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EAE463-AF2A-4417-977C-2EB9972B0055}"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65074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AE463-AF2A-4417-977C-2EB9972B0055}"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403310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E463-AF2A-4417-977C-2EB9972B0055}"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216098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EAE463-AF2A-4417-977C-2EB9972B0055}"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3348028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AE463-AF2A-4417-977C-2EB9972B0055}"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226697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EAE463-AF2A-4417-977C-2EB9972B0055}"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393412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EAE463-AF2A-4417-977C-2EB9972B0055}"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711E-B5E8-4B11-8A40-69A3F9593014}" type="slidenum">
              <a:rPr lang="en-US" smtClean="0"/>
              <a:t>‹#›</a:t>
            </a:fld>
            <a:endParaRPr lang="en-US"/>
          </a:p>
        </p:txBody>
      </p:sp>
    </p:spTree>
    <p:extLst>
      <p:ext uri="{BB962C8B-B14F-4D97-AF65-F5344CB8AC3E}">
        <p14:creationId xmlns:p14="http://schemas.microsoft.com/office/powerpoint/2010/main" val="207519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AE463-AF2A-4417-977C-2EB9972B0055}"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C7711E-B5E8-4B11-8A40-69A3F9593014}" type="slidenum">
              <a:rPr lang="en-US" smtClean="0"/>
              <a:t>‹#›</a:t>
            </a:fld>
            <a:endParaRPr lang="en-US"/>
          </a:p>
        </p:txBody>
      </p:sp>
    </p:spTree>
    <p:extLst>
      <p:ext uri="{BB962C8B-B14F-4D97-AF65-F5344CB8AC3E}">
        <p14:creationId xmlns:p14="http://schemas.microsoft.com/office/powerpoint/2010/main" val="193859793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780" y="365126"/>
            <a:ext cx="11187404" cy="1174426"/>
          </a:xfrm>
        </p:spPr>
        <p:txBody>
          <a:bodyPr>
            <a:normAutofit fontScale="90000"/>
          </a:bodyPr>
          <a:lstStyle/>
          <a:p>
            <a:pPr algn="ctr"/>
            <a:r>
              <a:rPr lang="hy-AM" dirty="0">
                <a:solidFill>
                  <a:srgbClr val="FF0000"/>
                </a:solidFill>
              </a:rPr>
              <a:t>Նյուտոնը, </a:t>
            </a:r>
            <a:r>
              <a:rPr lang="en-US" dirty="0">
                <a:solidFill>
                  <a:srgbClr val="FF0000"/>
                </a:solidFill>
              </a:rPr>
              <a:t> </a:t>
            </a:r>
            <a:r>
              <a:rPr lang="hy-AM" dirty="0">
                <a:solidFill>
                  <a:srgbClr val="FF0000"/>
                </a:solidFill>
              </a:rPr>
              <a:t>տիեզերական ձգողությունը և... խնձորը</a:t>
            </a:r>
            <a:endParaRPr lang="en-US" dirty="0">
              <a:solidFill>
                <a:srgbClr val="FF0000"/>
              </a:solidFill>
            </a:endParaRPr>
          </a:p>
        </p:txBody>
      </p:sp>
      <p:sp>
        <p:nvSpPr>
          <p:cNvPr id="3" name="Content Placeholder 2"/>
          <p:cNvSpPr>
            <a:spLocks noGrp="1"/>
          </p:cNvSpPr>
          <p:nvPr>
            <p:ph idx="1"/>
          </p:nvPr>
        </p:nvSpPr>
        <p:spPr>
          <a:xfrm>
            <a:off x="4632821" y="1825625"/>
            <a:ext cx="6720978" cy="4089983"/>
          </a:xfrm>
        </p:spPr>
        <p:txBody>
          <a:bodyPr>
            <a:normAutofit/>
          </a:bodyPr>
          <a:lstStyle/>
          <a:p>
            <a:r>
              <a:rPr lang="hy-AM" dirty="0"/>
              <a:t>Չգիտեմ, թե ինչպիսին կարող եմ թվալ ուրիշներին, բայց ինքս ինձ մի տղա եմ թվում, որը խաղում է ծովի ափին, զվարճանում է՝ մերթ ընդ մերթ սովորականից ավելի ողորկ քարեր կամ ավելի գեղեցիկ խեցիներ գտնելով, իսկ ճշմարտության մեծ օվկիանոսը, դեռ լիովին անհայտ, ձգվում է իմ առջև: </a:t>
            </a:r>
            <a:endParaRPr lang="en-US" dirty="0"/>
          </a:p>
          <a:p>
            <a:pPr marL="0" indent="0">
              <a:buNone/>
            </a:pPr>
            <a:r>
              <a:rPr lang="hy-AM" dirty="0"/>
              <a:t>Իսահակ Նյուտոն </a:t>
            </a:r>
            <a:endParaRPr lang="en-US" dirty="0"/>
          </a:p>
        </p:txBody>
      </p:sp>
      <p:pic>
        <p:nvPicPr>
          <p:cNvPr id="4" name="Picture 3"/>
          <p:cNvPicPr>
            <a:picLocks noChangeAspect="1"/>
          </p:cNvPicPr>
          <p:nvPr/>
        </p:nvPicPr>
        <p:blipFill>
          <a:blip r:embed="rId2"/>
          <a:stretch>
            <a:fillRect/>
          </a:stretch>
        </p:blipFill>
        <p:spPr>
          <a:xfrm>
            <a:off x="478260" y="1690688"/>
            <a:ext cx="4154561" cy="4609321"/>
          </a:xfrm>
          <a:prstGeom prst="rect">
            <a:avLst/>
          </a:prstGeom>
        </p:spPr>
      </p:pic>
    </p:spTree>
    <p:extLst>
      <p:ext uri="{BB962C8B-B14F-4D97-AF65-F5344CB8AC3E}">
        <p14:creationId xmlns:p14="http://schemas.microsoft.com/office/powerpoint/2010/main" val="350289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394" y="365126"/>
            <a:ext cx="10874406" cy="709072"/>
          </a:xfrm>
        </p:spPr>
        <p:txBody>
          <a:bodyPr/>
          <a:lstStyle/>
          <a:p>
            <a:pPr algn="ctr"/>
            <a:r>
              <a:rPr lang="hy-AM" b="1" dirty="0"/>
              <a:t>Տիեզերական ձգողության ուժ</a:t>
            </a:r>
            <a:endParaRPr lang="en-US" dirty="0"/>
          </a:p>
        </p:txBody>
      </p:sp>
      <p:sp>
        <p:nvSpPr>
          <p:cNvPr id="3" name="Content Placeholder 2"/>
          <p:cNvSpPr>
            <a:spLocks noGrp="1"/>
          </p:cNvSpPr>
          <p:nvPr>
            <p:ph idx="1"/>
          </p:nvPr>
        </p:nvSpPr>
        <p:spPr>
          <a:xfrm>
            <a:off x="479394" y="1074198"/>
            <a:ext cx="10874406" cy="5102765"/>
          </a:xfrm>
        </p:spPr>
        <p:txBody>
          <a:bodyPr>
            <a:normAutofit/>
          </a:bodyPr>
          <a:lstStyle/>
          <a:p>
            <a:pPr>
              <a:lnSpc>
                <a:spcPct val="150000"/>
              </a:lnSpc>
              <a:buFont typeface="Wingdings" panose="05000000000000000000" pitchFamily="2" charset="2"/>
              <a:buChar char="Ø"/>
            </a:pPr>
            <a:r>
              <a:rPr lang="hy-AM" sz="1800" dirty="0"/>
              <a:t>Նյուտոնը ենթադրեց, որ մի շարք երևույթներ, օրինակ՝ մարմինների ընկնելը Երկրի վրա, մոլորակների պտույտը Արեգակի շուրջը, մակընթացություններն ու տեղատվությունները, հետևանք են մի երևույթի, որ կոչվում է տիեզերական ձգողություն:</a:t>
            </a:r>
            <a:endParaRPr lang="en-US" sz="1800" dirty="0"/>
          </a:p>
          <a:p>
            <a:pPr>
              <a:lnSpc>
                <a:spcPct val="150000"/>
              </a:lnSpc>
              <a:buFont typeface="Wingdings" panose="05000000000000000000" pitchFamily="2" charset="2"/>
              <a:buChar char="Ø"/>
            </a:pPr>
            <a:r>
              <a:rPr lang="hy-AM" sz="1800" dirty="0"/>
              <a:t>Ձգողության ուժեր գործում են տիեզերքի բոլոր մարմինների միջև:</a:t>
            </a:r>
          </a:p>
          <a:p>
            <a:pPr>
              <a:lnSpc>
                <a:spcPct val="150000"/>
              </a:lnSpc>
              <a:buFont typeface="Wingdings" panose="05000000000000000000" pitchFamily="2" charset="2"/>
              <a:buChar char="Ø"/>
            </a:pPr>
            <a:r>
              <a:rPr lang="hy-AM" sz="1800" dirty="0"/>
              <a:t>Այդ համընդհանուր երևույթն անվանեցին տիեզերական ձգողություն, իսկ մարմինների միջև գործող ուժերը՝ տիեզերական ձգողության ուժ</a:t>
            </a:r>
          </a:p>
          <a:p>
            <a:endParaRPr lang="en-US" sz="1800" dirty="0"/>
          </a:p>
        </p:txBody>
      </p:sp>
    </p:spTree>
    <p:extLst>
      <p:ext uri="{BB962C8B-B14F-4D97-AF65-F5344CB8AC3E}">
        <p14:creationId xmlns:p14="http://schemas.microsoft.com/office/powerpoint/2010/main" val="269469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013" y="381740"/>
            <a:ext cx="8291646" cy="5449046"/>
          </a:xfrm>
        </p:spPr>
        <p:txBody>
          <a:bodyPr>
            <a:normAutofit/>
          </a:bodyPr>
          <a:lstStyle/>
          <a:p>
            <a:pPr>
              <a:lnSpc>
                <a:spcPct val="150000"/>
              </a:lnSpc>
              <a:buFont typeface="Wingdings" panose="05000000000000000000" pitchFamily="2" charset="2"/>
              <a:buChar char="Ø"/>
            </a:pPr>
            <a:r>
              <a:rPr lang="hy-AM" sz="2000" dirty="0">
                <a:latin typeface="GHEA Grapalat" panose="02000506050000020003" pitchFamily="50" charset="0"/>
              </a:rPr>
              <a:t>Հանրահայտ լեգենդն կա այն մասին, թե ձգողականության օրենքը Նյուտոնը </a:t>
            </a:r>
            <a:r>
              <a:rPr lang="en-US" sz="2000" dirty="0">
                <a:latin typeface="GHEA Grapalat" panose="02000506050000020003" pitchFamily="50" charset="0"/>
              </a:rPr>
              <a:t> </a:t>
            </a:r>
            <a:r>
              <a:rPr lang="hy-AM" sz="2000" dirty="0">
                <a:latin typeface="GHEA Grapalat" panose="02000506050000020003" pitchFamily="50" charset="0"/>
              </a:rPr>
              <a:t>բացահայտել է` հետևելով ծառի ճյուղից խնձորի անկմանը։ Առաջին անգամ «Նյուտոնի խնձոր» արտահայտությունը մանրակրկիտ նշում է Նյուտոնի կենսագիր Վիլյամ</a:t>
            </a:r>
            <a:r>
              <a:rPr lang="en-US" sz="2000" dirty="0">
                <a:latin typeface="GHEA Grapalat" panose="02000506050000020003" pitchFamily="50" charset="0"/>
              </a:rPr>
              <a:t> </a:t>
            </a:r>
            <a:r>
              <a:rPr lang="hy-AM" sz="2000" dirty="0">
                <a:latin typeface="GHEA Grapalat" panose="02000506050000020003" pitchFamily="50" charset="0"/>
              </a:rPr>
              <a:t>Ստյուկլին </a:t>
            </a:r>
            <a:endParaRPr lang="en-US" sz="2000" dirty="0">
              <a:latin typeface="GHEA Grapalat" panose="02000506050000020003" pitchFamily="50" charset="0"/>
            </a:endParaRPr>
          </a:p>
          <a:p>
            <a:pPr marL="0" indent="0">
              <a:lnSpc>
                <a:spcPct val="150000"/>
              </a:lnSpc>
              <a:buNone/>
            </a:pPr>
            <a:r>
              <a:rPr lang="hy-AM" sz="2000" i="1" dirty="0">
                <a:latin typeface="GHEA Grapalat" panose="02000506050000020003" pitchFamily="50" charset="0"/>
              </a:rPr>
              <a:t>«Հիշողություններ Նյուտոնի կյանքի մասին», 1752 թիվ:</a:t>
            </a:r>
            <a:endParaRPr lang="en-US" sz="2000" i="1" dirty="0">
              <a:latin typeface="GHEA Grapalat" panose="02000506050000020003" pitchFamily="50" charset="0"/>
            </a:endParaRPr>
          </a:p>
          <a:p>
            <a:pPr>
              <a:lnSpc>
                <a:spcPct val="150000"/>
              </a:lnSpc>
              <a:buFont typeface="Wingdings" panose="05000000000000000000" pitchFamily="2" charset="2"/>
              <a:buChar char="Ø"/>
            </a:pPr>
            <a:r>
              <a:rPr lang="hy-AM" sz="2000" dirty="0">
                <a:latin typeface="GHEA Grapalat" panose="02000506050000020003" pitchFamily="50" charset="0"/>
              </a:rPr>
              <a:t>Ընթրիքից հետո եղանակը տաքացավ, մենք դուրս եկանք այգի և խնձորենու ստվերի տակ խմեցինք թեյ։ Նա (Նյուտոնը) ասաց ինձ, որ ձգողականության մասին միտքը իր գլխում ծագեց, երբ նա հենց նույն ձևով նստած է եղել ծառի տակ։ Նա բարձր տրամադրություն ուներ, երբ անսպասելի ճյուղից ընկավ խնձոր։ «Ի՞նչու են խնձորները միշտ ընկնում գետնին ուղղահայաց»,- մտածեց նա։</a:t>
            </a:r>
            <a:endParaRPr lang="en-US" sz="2000" dirty="0">
              <a:latin typeface="GHEA Grapalat" panose="02000506050000020003" pitchFamily="50" charset="0"/>
            </a:endParaRPr>
          </a:p>
        </p:txBody>
      </p:sp>
      <p:pic>
        <p:nvPicPr>
          <p:cNvPr id="6" name="Picture 5"/>
          <p:cNvPicPr>
            <a:picLocks noChangeAspect="1"/>
          </p:cNvPicPr>
          <p:nvPr/>
        </p:nvPicPr>
        <p:blipFill>
          <a:blip r:embed="rId2"/>
          <a:stretch>
            <a:fillRect/>
          </a:stretch>
        </p:blipFill>
        <p:spPr>
          <a:xfrm>
            <a:off x="448451" y="642441"/>
            <a:ext cx="2987951" cy="4927643"/>
          </a:xfrm>
          <a:prstGeom prst="rect">
            <a:avLst/>
          </a:prstGeom>
        </p:spPr>
      </p:pic>
    </p:spTree>
    <p:extLst>
      <p:ext uri="{BB962C8B-B14F-4D97-AF65-F5344CB8AC3E}">
        <p14:creationId xmlns:p14="http://schemas.microsoft.com/office/powerpoint/2010/main" val="63863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082" y="665825"/>
            <a:ext cx="10527423" cy="5592932"/>
          </a:xfrm>
        </p:spPr>
        <p:txBody>
          <a:bodyPr>
            <a:noAutofit/>
          </a:bodyPr>
          <a:lstStyle/>
          <a:p>
            <a:pPr>
              <a:lnSpc>
                <a:spcPct val="150000"/>
              </a:lnSpc>
            </a:pPr>
            <a:r>
              <a:rPr lang="hy-AM" sz="1800" dirty="0">
                <a:latin typeface="GHEA Grapalat" panose="02000506050000020003" pitchFamily="50" charset="0"/>
              </a:rPr>
              <a:t>Նյուտոնի, տիեզերական ձգողության և խնձորի մասին պատմությունը գիտության պատմության ամենահայտնի դրվագներից մեկն է:</a:t>
            </a:r>
          </a:p>
          <a:p>
            <a:pPr>
              <a:lnSpc>
                <a:spcPct val="150000"/>
              </a:lnSpc>
            </a:pPr>
            <a:r>
              <a:rPr lang="hy-AM" sz="1800" dirty="0">
                <a:latin typeface="GHEA Grapalat" panose="02000506050000020003" pitchFamily="50" charset="0"/>
              </a:rPr>
              <a:t>Այս պատմության համաձայն, սըր </a:t>
            </a:r>
            <a:r>
              <a:rPr lang="hy-AM" sz="1800" b="1" dirty="0">
                <a:latin typeface="GHEA Grapalat" panose="02000506050000020003" pitchFamily="50" charset="0"/>
              </a:rPr>
              <a:t>Իսահակ Նյուտոնը</a:t>
            </a:r>
            <a:r>
              <a:rPr lang="hy-AM" sz="1800" dirty="0">
                <a:latin typeface="GHEA Grapalat" panose="02000506050000020003" pitchFamily="50" charset="0"/>
              </a:rPr>
              <a:t> (1643-1727) իր տիեզերական ձգողության տեսության գաղափարը ձևավորել է այն ժամանակ, երբ խնձոր է ընկել ծառից, և նա մտածել է՝ ինչու խնձորն ընկնում է ուղիղ գետնին, այլ ոչ՝ կողքի կամ վերև: Այս միտքը նրան ուղղորդել է զարգացնելու մի գաղափար, </a:t>
            </a:r>
            <a:r>
              <a:rPr lang="hy-AM" sz="1800" b="1" i="1" dirty="0">
                <a:latin typeface="GHEA Grapalat" panose="02000506050000020003" pitchFamily="50" charset="0"/>
              </a:rPr>
              <a:t>որ մարմինները փոխադարձաբար ձգում են միմյանց՝ կախված իրենց զանգվածից և դրանց միջև հեռավորությունից:</a:t>
            </a:r>
            <a:endParaRPr lang="en-US" sz="1800" b="1" i="1" dirty="0">
              <a:latin typeface="GHEA Grapalat" panose="02000506050000020003" pitchFamily="50" charset="0"/>
            </a:endParaRPr>
          </a:p>
          <a:p>
            <a:pPr>
              <a:lnSpc>
                <a:spcPct val="150000"/>
              </a:lnSpc>
            </a:pPr>
            <a:r>
              <a:rPr lang="hy-AM" sz="1800" dirty="0">
                <a:latin typeface="GHEA Grapalat" panose="02000506050000020003" pitchFamily="50" charset="0"/>
              </a:rPr>
              <a:t> Ծառից գիտնականի գլխին ընկնող խնձորի պատմությունն ու այդ միջադեպի հետևանքով հայտնագործված Տիեզերական ձգողականության օրենքի տպավորիչ պատմությունն իրականում լեգենդ է, որը մեծ ճանաչում է գտել ֆրանսիացի գրող ու լուսավորիչ փիլիսոփա Վոլտերի շնորհիվ։</a:t>
            </a:r>
            <a:endParaRPr lang="en-US" sz="1800" dirty="0">
              <a:latin typeface="GHEA Grapalat" panose="02000506050000020003" pitchFamily="50" charset="0"/>
            </a:endParaRPr>
          </a:p>
        </p:txBody>
      </p:sp>
    </p:spTree>
    <p:extLst>
      <p:ext uri="{BB962C8B-B14F-4D97-AF65-F5344CB8AC3E}">
        <p14:creationId xmlns:p14="http://schemas.microsoft.com/office/powerpoint/2010/main" val="2400262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13413" y="652000"/>
            <a:ext cx="3383885"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977196" y="1912630"/>
            <a:ext cx="7376603" cy="2169825"/>
          </a:xfrm>
          <a:prstGeom prst="rect">
            <a:avLst/>
          </a:prstGeom>
        </p:spPr>
        <p:txBody>
          <a:bodyPr wrap="square">
            <a:spAutoFit/>
          </a:bodyPr>
          <a:lstStyle/>
          <a:p>
            <a:pPr>
              <a:lnSpc>
                <a:spcPct val="150000"/>
              </a:lnSpc>
            </a:pPr>
            <a:r>
              <a:rPr lang="hy-AM" dirty="0">
                <a:latin typeface="GHEA Grapalat" panose="02000506050000020003" pitchFamily="50" charset="0"/>
              </a:rPr>
              <a:t>Հետագայում այս լեգենդը այնքան է տարածվում, որ նույնիսկ տեղ է գտնում </a:t>
            </a:r>
            <a:r>
              <a:rPr lang="en-US" dirty="0">
                <a:latin typeface="GHEA Grapalat" panose="02000506050000020003" pitchFamily="50" charset="0"/>
              </a:rPr>
              <a:t>Apple </a:t>
            </a:r>
            <a:r>
              <a:rPr lang="hy-AM" dirty="0">
                <a:latin typeface="GHEA Grapalat" panose="02000506050000020003" pitchFamily="50" charset="0"/>
              </a:rPr>
              <a:t>ընկերությունն  առաջին լոգոյում։</a:t>
            </a:r>
            <a:r>
              <a:rPr lang="hy-AM" dirty="0"/>
              <a:t> Դա մի ծառի նկար էր, որի տակ նստած էր Իսահակ Նյուտոնը՝ գիտնականի գլխավեր</a:t>
            </a:r>
            <a:r>
              <a:rPr lang="en-US" dirty="0"/>
              <a:t>և</a:t>
            </a:r>
            <a:r>
              <a:rPr lang="hy-AM" dirty="0"/>
              <a:t>ում կախված խնձորով: Լոգոտիպը հորինել է ընկերության համահիմնադիր Ռոնալդ Ուեյնը</a:t>
            </a:r>
            <a:endParaRPr lang="en-US" dirty="0">
              <a:latin typeface="GHEA Grapalat" panose="02000506050000020003" pitchFamily="50" charset="0"/>
            </a:endParaRPr>
          </a:p>
        </p:txBody>
      </p:sp>
    </p:spTree>
    <p:extLst>
      <p:ext uri="{BB962C8B-B14F-4D97-AF65-F5344CB8AC3E}">
        <p14:creationId xmlns:p14="http://schemas.microsoft.com/office/powerpoint/2010/main" val="108755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655807"/>
          </a:xfrm>
        </p:spPr>
        <p:txBody>
          <a:bodyPr>
            <a:normAutofit fontScale="90000"/>
          </a:bodyPr>
          <a:lstStyle/>
          <a:p>
            <a:r>
              <a:rPr lang="en-US" b="1" dirty="0" err="1">
                <a:latin typeface="GHEA Grapalat" panose="02000506050000020003" pitchFamily="50" charset="0"/>
              </a:rPr>
              <a:t>Հետաքրքիր</a:t>
            </a:r>
            <a:r>
              <a:rPr lang="en-US" b="1" dirty="0">
                <a:latin typeface="GHEA Grapalat" panose="02000506050000020003" pitchFamily="50" charset="0"/>
              </a:rPr>
              <a:t> </a:t>
            </a:r>
            <a:r>
              <a:rPr lang="en-US" b="1" dirty="0" err="1">
                <a:latin typeface="GHEA Grapalat" panose="02000506050000020003" pitchFamily="50" charset="0"/>
              </a:rPr>
              <a:t>փաստեր</a:t>
            </a:r>
            <a:endParaRPr lang="en-US" dirty="0">
              <a:latin typeface="GHEA Grapalat" panose="02000506050000020003" pitchFamily="50" charset="0"/>
            </a:endParaRPr>
          </a:p>
        </p:txBody>
      </p:sp>
      <p:sp>
        <p:nvSpPr>
          <p:cNvPr id="3" name="Content Placeholder 2"/>
          <p:cNvSpPr>
            <a:spLocks noGrp="1"/>
          </p:cNvSpPr>
          <p:nvPr>
            <p:ph idx="1"/>
          </p:nvPr>
        </p:nvSpPr>
        <p:spPr>
          <a:xfrm>
            <a:off x="479394" y="1296141"/>
            <a:ext cx="11025217" cy="4456589"/>
          </a:xfrm>
        </p:spPr>
        <p:txBody>
          <a:bodyPr>
            <a:normAutofit fontScale="47500" lnSpcReduction="20000"/>
          </a:bodyPr>
          <a:lstStyle/>
          <a:p>
            <a:pPr>
              <a:lnSpc>
                <a:spcPct val="170000"/>
              </a:lnSpc>
            </a:pPr>
            <a:r>
              <a:rPr lang="hy-AM" dirty="0">
                <a:latin typeface="GHEA Grapalat" panose="02000506050000020003" pitchFamily="50" charset="0"/>
              </a:rPr>
              <a:t>Ինչպես շատ այլ նշանավոր մարդիկ, օրինակ՝ Արիստոտելը, Դարվինը և այլք, Նյուտոնը նույնպես կակազում էր, ինչի պատճառով էլ թերևս աչքի չէր ընկնո</a:t>
            </a:r>
            <a:r>
              <a:rPr lang="en-US" dirty="0">
                <a:latin typeface="GHEA Grapalat" panose="02000506050000020003" pitchFamily="50" charset="0"/>
              </a:rPr>
              <a:t>ւ</a:t>
            </a:r>
            <a:r>
              <a:rPr lang="hy-AM" dirty="0">
                <a:latin typeface="GHEA Grapalat" panose="02000506050000020003" pitchFamily="50" charset="0"/>
              </a:rPr>
              <a:t>մ շատ խոսելով։ Հայտնի է, որ նա լինելով Բրիտանական լորդերի պալատի անդամ, միշտ մասնակցել է նիստերին, սակայն երբեք չի խոսել, բացառությամբ մի դեպքի, երբ խնդրել է փակել պատուհանը։ </a:t>
            </a:r>
            <a:endParaRPr lang="en-US" dirty="0">
              <a:latin typeface="GHEA Grapalat" panose="02000506050000020003" pitchFamily="50" charset="0"/>
            </a:endParaRPr>
          </a:p>
          <a:p>
            <a:pPr>
              <a:lnSpc>
                <a:spcPct val="170000"/>
              </a:lnSpc>
            </a:pPr>
            <a:r>
              <a:rPr lang="hy-AM" sz="2700" dirty="0">
                <a:latin typeface="GHEA Grapalat" panose="02000506050000020003" pitchFamily="50" charset="0"/>
              </a:rPr>
              <a:t>Մաթեմատիկայում առաջին խոշոր հայտնագործությունը Նյուտոնը կատարում է 21 տարեկանում․ ապացուցում  է բինոմի բանաձևը</a:t>
            </a:r>
            <a:r>
              <a:rPr lang="hy-AM" dirty="0"/>
              <a:t>։</a:t>
            </a:r>
            <a:endParaRPr lang="en-US" dirty="0">
              <a:latin typeface="GHEA Grapalat" panose="02000506050000020003" pitchFamily="50" charset="0"/>
            </a:endParaRPr>
          </a:p>
          <a:p>
            <a:pPr>
              <a:lnSpc>
                <a:spcPct val="170000"/>
              </a:lnSpc>
            </a:pPr>
            <a:r>
              <a:rPr lang="hy-AM" dirty="0">
                <a:latin typeface="GHEA Grapalat" panose="02000506050000020003" pitchFamily="50" charset="0"/>
              </a:rPr>
              <a:t>Ըստ Նյուտոնի Աստվածաշունչը գաղտնի հաղորդագրություններով ու գաղտնագրերով լեցուն մի գիրք է, որտեղ հնարավոր է գտնել մարդկության պատմության, ներկայի ու ապագայի բոլոր հարցերի պատասխանները։</a:t>
            </a:r>
            <a:endParaRPr lang="en-US" dirty="0">
              <a:latin typeface="GHEA Grapalat" panose="02000506050000020003" pitchFamily="50" charset="0"/>
            </a:endParaRPr>
          </a:p>
          <a:p>
            <a:pPr>
              <a:lnSpc>
                <a:spcPct val="170000"/>
              </a:lnSpc>
            </a:pPr>
            <a:r>
              <a:rPr lang="hy-AM" dirty="0">
                <a:latin typeface="GHEA Grapalat" panose="02000506050000020003" pitchFamily="50" charset="0"/>
              </a:rPr>
              <a:t> Նյուտոնն է առաջին անգամ հայտարարել, որ երկրագունդը կլոր չէ ամբողջությամբ, քանի որ սեփական առանցքի շուրջ պտտվելու ընթացքում Երկրի ձևը որոշ փոփոխություններ է կրում։</a:t>
            </a:r>
            <a:endParaRPr lang="en-US" dirty="0">
              <a:latin typeface="GHEA Grapalat" panose="02000506050000020003" pitchFamily="50" charset="0"/>
            </a:endParaRPr>
          </a:p>
          <a:p>
            <a:pPr>
              <a:lnSpc>
                <a:spcPct val="170000"/>
              </a:lnSpc>
            </a:pPr>
            <a:r>
              <a:rPr lang="hy-AM" dirty="0">
                <a:latin typeface="GHEA Grapalat" panose="02000506050000020003" pitchFamily="50" charset="0"/>
              </a:rPr>
              <a:t>Կյանքի վերջին տարիներին Նյուտոնը շատ ժամանակ էր ծախսում անմահության էլիքսիրի ստեղծման փորձերի վրա։ </a:t>
            </a:r>
            <a:endParaRPr lang="en-US" dirty="0">
              <a:latin typeface="GHEA Grapalat" panose="02000506050000020003" pitchFamily="50" charset="0"/>
            </a:endParaRPr>
          </a:p>
          <a:p>
            <a:pPr>
              <a:lnSpc>
                <a:spcPct val="170000"/>
              </a:lnSpc>
            </a:pPr>
            <a:r>
              <a:rPr lang="hy-AM" dirty="0">
                <a:latin typeface="GHEA Grapalat" panose="02000506050000020003" pitchFamily="50" charset="0"/>
              </a:rPr>
              <a:t>Նյուտոնը զբաղվելով ճշգրիտ գիտություններով, նաև տարված էր ու խորապես ուսումնասիրությում էր ալքիմիայի մոգական արվեստն ու աստվածաբանությունը։ Հայտնի է, որ նա կյանքի վերջում մի մեծ աստվածաբանական գիրք էր գրում, որը ցավոք չի պահպանվել, քանի որ այրվել է ֆիզիկոսի տանը բռնկված հրդեհի ժամանակ։ </a:t>
            </a:r>
          </a:p>
          <a:p>
            <a:endParaRPr lang="hy-AM" dirty="0"/>
          </a:p>
          <a:p>
            <a:endParaRPr lang="en-US" dirty="0"/>
          </a:p>
        </p:txBody>
      </p:sp>
    </p:spTree>
    <p:extLst>
      <p:ext uri="{BB962C8B-B14F-4D97-AF65-F5344CB8AC3E}">
        <p14:creationId xmlns:p14="http://schemas.microsoft.com/office/powerpoint/2010/main" val="424369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6828"/>
          </a:xfrm>
        </p:spPr>
        <p:txBody>
          <a:bodyPr>
            <a:normAutofit/>
          </a:bodyPr>
          <a:lstStyle/>
          <a:p>
            <a:r>
              <a:rPr lang="hy-AM" sz="3600" dirty="0">
                <a:solidFill>
                  <a:schemeClr val="accent5">
                    <a:lumMod val="75000"/>
                  </a:schemeClr>
                </a:solidFill>
                <a:latin typeface="GHEA Grapalat" panose="02000506050000020003" pitchFamily="50" charset="0"/>
              </a:rPr>
              <a:t>Հետաքրքիր պատմություններ Նյուտոնի մասին</a:t>
            </a:r>
            <a:endParaRPr lang="en-US" sz="3600" dirty="0">
              <a:solidFill>
                <a:schemeClr val="accent5">
                  <a:lumMod val="75000"/>
                </a:schemeClr>
              </a:solidFill>
              <a:latin typeface="GHEA Grapalat" panose="02000506050000020003" pitchFamily="50" charset="0"/>
            </a:endParaRPr>
          </a:p>
        </p:txBody>
      </p:sp>
      <p:sp>
        <p:nvSpPr>
          <p:cNvPr id="3" name="Content Placeholder 2"/>
          <p:cNvSpPr>
            <a:spLocks noGrp="1"/>
          </p:cNvSpPr>
          <p:nvPr>
            <p:ph idx="1"/>
          </p:nvPr>
        </p:nvSpPr>
        <p:spPr>
          <a:xfrm>
            <a:off x="372123" y="1455939"/>
            <a:ext cx="10981677" cy="4323425"/>
          </a:xfrm>
        </p:spPr>
        <p:txBody>
          <a:bodyPr>
            <a:normAutofit fontScale="77500" lnSpcReduction="20000"/>
          </a:bodyPr>
          <a:lstStyle/>
          <a:p>
            <a:pPr>
              <a:lnSpc>
                <a:spcPct val="150000"/>
              </a:lnSpc>
              <a:buFont typeface="Wingdings" panose="05000000000000000000" pitchFamily="2" charset="2"/>
              <a:buChar char="Ø"/>
            </a:pPr>
            <a:r>
              <a:rPr lang="hy-AM" dirty="0">
                <a:latin typeface="GHEA Grapalat" panose="02000506050000020003" pitchFamily="50" charset="0"/>
              </a:rPr>
              <a:t>Մի անգամ ծանոթներին իր տուն հրավիրելով՝ նա գնում է մառանից գինի բերելու: Ճանապարհին նրա գլխում մի միտք է փայլատակում, մոռանալով հյուրերի մասին՝ վազելով մտնում է աշխատասենյակ և այլևս չի վերադառնում:</a:t>
            </a:r>
            <a:endParaRPr lang="en-US" dirty="0">
              <a:latin typeface="GHEA Grapalat" panose="02000506050000020003" pitchFamily="50" charset="0"/>
            </a:endParaRPr>
          </a:p>
          <a:p>
            <a:pPr>
              <a:lnSpc>
                <a:spcPct val="150000"/>
              </a:lnSpc>
              <a:buFont typeface="Wingdings" panose="05000000000000000000" pitchFamily="2" charset="2"/>
              <a:buChar char="Ø"/>
            </a:pPr>
            <a:r>
              <a:rPr lang="hy-AM" dirty="0">
                <a:latin typeface="GHEA Grapalat" panose="02000506050000020003" pitchFamily="50" charset="0"/>
              </a:rPr>
              <a:t> Նյուտոնը ցանկանում էր ձու եփել</a:t>
            </a:r>
            <a:r>
              <a:rPr lang="en-US" dirty="0">
                <a:latin typeface="GHEA Grapalat" panose="02000506050000020003" pitchFamily="50" charset="0"/>
              </a:rPr>
              <a:t> և</a:t>
            </a:r>
            <a:r>
              <a:rPr lang="hy-AM" dirty="0">
                <a:latin typeface="GHEA Grapalat" panose="02000506050000020003" pitchFamily="50" charset="0"/>
              </a:rPr>
              <a:t> </a:t>
            </a:r>
            <a:r>
              <a:rPr lang="en-US" dirty="0">
                <a:latin typeface="GHEA Grapalat" panose="02000506050000020003" pitchFamily="50" charset="0"/>
              </a:rPr>
              <a:t>վ</a:t>
            </a:r>
            <a:r>
              <a:rPr lang="hy-AM" dirty="0">
                <a:latin typeface="GHEA Grapalat" panose="02000506050000020003" pitchFamily="50" charset="0"/>
              </a:rPr>
              <a:t>երցնելով ժամացույցը՝ նա որոշում է հետևել եփելու ժամանակին: Որոշ ժամանակ անց նա նկատում է, որ ձեռում բռնել է ձուն, իսկ եփում է ժամացուցը: </a:t>
            </a:r>
            <a:endParaRPr lang="en-US" dirty="0">
              <a:latin typeface="GHEA Grapalat" panose="02000506050000020003" pitchFamily="50" charset="0"/>
            </a:endParaRPr>
          </a:p>
          <a:p>
            <a:pPr>
              <a:lnSpc>
                <a:spcPct val="150000"/>
              </a:lnSpc>
              <a:buFont typeface="Wingdings" panose="05000000000000000000" pitchFamily="2" charset="2"/>
              <a:buChar char="Ø"/>
            </a:pPr>
            <a:r>
              <a:rPr lang="hy-AM" dirty="0">
                <a:latin typeface="GHEA Grapalat" panose="02000506050000020003" pitchFamily="50" charset="0"/>
              </a:rPr>
              <a:t>Նյուտոնը նախաճաշում է, սակայն մոռանում է այդ մասին և երբ երկրորդ անգամ մտնում է սենյակ՝ նախաճաշելու, խիստ զարմանում է, որ ուտելիքն ինչ-որ մեկն արդեն կերել է:</a:t>
            </a:r>
            <a:endParaRPr lang="en-US" dirty="0">
              <a:latin typeface="GHEA Grapalat" panose="02000506050000020003" pitchFamily="50" charset="0"/>
            </a:endParaRPr>
          </a:p>
        </p:txBody>
      </p:sp>
    </p:spTree>
    <p:extLst>
      <p:ext uri="{BB962C8B-B14F-4D97-AF65-F5344CB8AC3E}">
        <p14:creationId xmlns:p14="http://schemas.microsoft.com/office/powerpoint/2010/main" val="335362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9709" y="624110"/>
            <a:ext cx="10653204" cy="1280890"/>
          </a:xfrm>
        </p:spPr>
        <p:txBody>
          <a:bodyPr>
            <a:normAutofit fontScale="90000"/>
          </a:bodyPr>
          <a:lstStyle/>
          <a:p>
            <a:r>
              <a:rPr lang="hy-AM" dirty="0"/>
              <a:t>Անգլիացի ֆիզիկոս, մաթեմատիկոս և աստղագետ Իսահակ Նյուտոնի շիրմաքարին գրված է</a:t>
            </a:r>
            <a:endParaRPr lang="en-US" dirty="0"/>
          </a:p>
        </p:txBody>
      </p:sp>
      <p:sp>
        <p:nvSpPr>
          <p:cNvPr id="3" name="Content Placeholder 2"/>
          <p:cNvSpPr>
            <a:spLocks noGrp="1"/>
          </p:cNvSpPr>
          <p:nvPr>
            <p:ph idx="1"/>
          </p:nvPr>
        </p:nvSpPr>
        <p:spPr>
          <a:xfrm>
            <a:off x="976545" y="2133600"/>
            <a:ext cx="10528068" cy="2482788"/>
          </a:xfrm>
        </p:spPr>
        <p:txBody>
          <a:bodyPr>
            <a:normAutofit fontScale="70000" lnSpcReduction="20000"/>
          </a:bodyPr>
          <a:lstStyle/>
          <a:p>
            <a:pPr>
              <a:lnSpc>
                <a:spcPct val="150000"/>
              </a:lnSpc>
            </a:pPr>
            <a:r>
              <a:rPr lang="hy-AM" dirty="0"/>
              <a:t> «Այստեղ հանգչում է սըր Իսահակ Նյուտոնը, ազնվական, ով գրեթե աստվածային բանականությամբ մաթեմատիկայի ջահով առաջինը բացահայտեց մոլորակների շարժումը, գիսավորների ուղիներն ու օվկիանոսների մակընթացությունները: Նա հետազոտեց լուսային ճառագայթների տարբերությունները և դրանցով դրսևորվող գույների տարբեր հատկությունները, որը մինչ այդ ոչ ոք չէր ենթադրել»:</a:t>
            </a:r>
            <a:endParaRPr lang="en-US" dirty="0"/>
          </a:p>
          <a:p>
            <a:endParaRPr lang="en-US" dirty="0"/>
          </a:p>
        </p:txBody>
      </p:sp>
    </p:spTree>
    <p:extLst>
      <p:ext uri="{BB962C8B-B14F-4D97-AF65-F5344CB8AC3E}">
        <p14:creationId xmlns:p14="http://schemas.microsoft.com/office/powerpoint/2010/main" val="7448888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1893</TotalTime>
  <Words>754</Words>
  <Application>Microsoft Office PowerPoint</Application>
  <PresentationFormat>Широкоэкранный</PresentationFormat>
  <Paragraphs>27</Paragraphs>
  <Slides>8</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8</vt:i4>
      </vt:variant>
    </vt:vector>
  </HeadingPairs>
  <TitlesOfParts>
    <vt:vector size="14" baseType="lpstr">
      <vt:lpstr>Arial</vt:lpstr>
      <vt:lpstr>Calibri</vt:lpstr>
      <vt:lpstr>Calibri Light</vt:lpstr>
      <vt:lpstr>GHEA Grapalat</vt:lpstr>
      <vt:lpstr>Wingdings</vt:lpstr>
      <vt:lpstr>Office Theme</vt:lpstr>
      <vt:lpstr>Նյուտոնը,  տիեզերական ձգողությունը և... խնձորը</vt:lpstr>
      <vt:lpstr>Տիեզերական ձգողության ուժ</vt:lpstr>
      <vt:lpstr>Презентация PowerPoint</vt:lpstr>
      <vt:lpstr>Презентация PowerPoint</vt:lpstr>
      <vt:lpstr>Презентация PowerPoint</vt:lpstr>
      <vt:lpstr>Հետաքրքիր փաստեր</vt:lpstr>
      <vt:lpstr>Հետաքրքիր պատմություններ Նյուտոնի մասին</vt:lpstr>
      <vt:lpstr>Անգլիացի ֆիզիկոս, մաթեմատիկոս և աստղագետ Իսահակ Նյուտոնի շիրմաքարին գրված 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Հունաստան</dc:title>
  <dc:creator>Armine Mirzoyan</dc:creator>
  <cp:lastModifiedBy>Մարկ Մուսայելյան</cp:lastModifiedBy>
  <cp:revision>46</cp:revision>
  <dcterms:created xsi:type="dcterms:W3CDTF">2024-10-31T12:04:53Z</dcterms:created>
  <dcterms:modified xsi:type="dcterms:W3CDTF">2024-12-05T17:30:46Z</dcterms:modified>
</cp:coreProperties>
</file>