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05" autoAdjust="0"/>
  </p:normalViewPr>
  <p:slideViewPr>
    <p:cSldViewPr snapToGrid="0">
      <p:cViewPr varScale="1">
        <p:scale>
          <a:sx n="88" d="100"/>
          <a:sy n="88" d="100"/>
        </p:scale>
        <p:origin x="859" y="79"/>
      </p:cViewPr>
      <p:guideLst/>
    </p:cSldViewPr>
  </p:slideViewPr>
  <p:outlineViewPr>
    <p:cViewPr>
      <p:scale>
        <a:sx n="33" d="100"/>
        <a:sy n="33" d="100"/>
      </p:scale>
      <p:origin x="0" y="-487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FF679-6C4F-41A8-BAA1-6E2B926A91C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8C49-96AE-4CAD-ADDB-27D7C824C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9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68C49-96AE-4CAD-ADDB-27D7C824CD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14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8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1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1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7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6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6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13133-3F02-4BA2-B530-2811E411837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C139E-875D-4A30-8D34-9041B6AE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0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844" y="885733"/>
            <a:ext cx="11008311" cy="2760955"/>
          </a:xfrm>
        </p:spPr>
        <p:txBody>
          <a:bodyPr>
            <a:normAutofit/>
          </a:bodyPr>
          <a:lstStyle/>
          <a:p>
            <a:br>
              <a:rPr lang="hy-AM" dirty="0">
                <a:solidFill>
                  <a:srgbClr val="7030A0"/>
                </a:solidFill>
                <a:latin typeface="GHEA Grapalat" panose="02000506050000020003" pitchFamily="50" charset="0"/>
              </a:rPr>
            </a:br>
            <a:r>
              <a:rPr lang="hy-AM" b="1" dirty="0">
                <a:solidFill>
                  <a:srgbClr val="7030A0"/>
                </a:solidFill>
              </a:rPr>
              <a:t>Ֆոտոսինթեզ և բջջային շնչառություն</a:t>
            </a:r>
            <a:endParaRPr lang="en-US" b="1" dirty="0">
              <a:solidFill>
                <a:srgbClr val="7030A0"/>
              </a:solidFill>
              <a:latin typeface="GHEA Grapalat" panose="0200050605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7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0616" y="1532363"/>
            <a:ext cx="8708995" cy="47974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GHEA Grapalat" panose="02000506050000020003" pitchFamily="50" charset="0"/>
              </a:rPr>
              <a:t>Ըստ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սննդառության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եղանակի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կենդանի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օրգանիզմները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բաժանվում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են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երեք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խմբի</a:t>
            </a:r>
            <a:r>
              <a:rPr lang="en-US" sz="1800" b="1" dirty="0">
                <a:latin typeface="GHEA Grapalat" panose="02000506050000020003" pitchFamily="50" charset="0"/>
              </a:rPr>
              <a:t>.</a:t>
            </a:r>
            <a:endParaRPr lang="en-US" sz="1800" dirty="0">
              <a:latin typeface="GHEA Grapalat" panose="02000506050000020003" pitchFamily="50" charset="0"/>
            </a:endParaRPr>
          </a:p>
          <a:p>
            <a:pPr lvl="0"/>
            <a:r>
              <a:rPr lang="en-US" sz="18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ավտոտրոֆներ</a:t>
            </a:r>
            <a:r>
              <a:rPr lang="en-US" sz="1800" dirty="0">
                <a:latin typeface="GHEA Grapalat" panose="02000506050000020003" pitchFamily="50" charset="0"/>
              </a:rPr>
              <a:t>— </a:t>
            </a:r>
            <a:r>
              <a:rPr lang="en-US" sz="1800" dirty="0" err="1">
                <a:latin typeface="GHEA Grapalat" panose="02000506050000020003" pitchFamily="50" charset="0"/>
              </a:rPr>
              <a:t>էներգիա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ստանում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արևից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 lvl="0"/>
            <a:r>
              <a:rPr lang="en-US" sz="18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հետերոտրոֆներ</a:t>
            </a:r>
            <a:r>
              <a:rPr lang="en-US" sz="1800" dirty="0">
                <a:latin typeface="GHEA Grapalat" panose="02000506050000020003" pitchFamily="50" charset="0"/>
              </a:rPr>
              <a:t> — </a:t>
            </a:r>
            <a:r>
              <a:rPr lang="en-US" sz="1800" dirty="0" err="1">
                <a:latin typeface="GHEA Grapalat" panose="02000506050000020003" pitchFamily="50" charset="0"/>
              </a:rPr>
              <a:t>էներգիա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ստանում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օրգանական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նյութերի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քայքայումից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 lvl="0"/>
            <a:r>
              <a:rPr lang="en-US" sz="18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միքսոտրոֆներ</a:t>
            </a:r>
            <a:r>
              <a:rPr lang="en-US" sz="1800" dirty="0">
                <a:solidFill>
                  <a:srgbClr val="7030A0"/>
                </a:solidFill>
                <a:latin typeface="GHEA Grapalat" panose="02000506050000020003" pitchFamily="50" charset="0"/>
              </a:rPr>
              <a:t> </a:t>
            </a:r>
            <a:r>
              <a:rPr lang="en-US" sz="1800" dirty="0">
                <a:latin typeface="GHEA Grapalat" panose="02000506050000020003" pitchFamily="50" charset="0"/>
              </a:rPr>
              <a:t>— </a:t>
            </a:r>
            <a:r>
              <a:rPr lang="en-US" sz="1800" dirty="0" err="1">
                <a:latin typeface="GHEA Grapalat" panose="02000506050000020003" pitchFamily="50" charset="0"/>
              </a:rPr>
              <a:t>էներգիա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կարող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ստանալ</a:t>
            </a:r>
            <a:r>
              <a:rPr lang="en-US" sz="1800" dirty="0">
                <a:latin typeface="GHEA Grapalat" panose="02000506050000020003" pitchFamily="50" charset="0"/>
              </a:rPr>
              <a:t> և </a:t>
            </a:r>
            <a:r>
              <a:rPr lang="en-US" sz="1800" dirty="0" err="1">
                <a:latin typeface="GHEA Grapalat" panose="02000506050000020003" pitchFamily="50" charset="0"/>
              </a:rPr>
              <a:t>արևից</a:t>
            </a:r>
            <a:r>
              <a:rPr lang="en-US" sz="1800" dirty="0">
                <a:latin typeface="GHEA Grapalat" panose="02000506050000020003" pitchFamily="50" charset="0"/>
              </a:rPr>
              <a:t> և </a:t>
            </a:r>
            <a:r>
              <a:rPr lang="en-US" sz="1800" dirty="0" err="1">
                <a:latin typeface="GHEA Grapalat" panose="02000506050000020003" pitchFamily="50" charset="0"/>
              </a:rPr>
              <a:t>օրգանական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նյութերից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1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Ավտոտրոֆ</a:t>
            </a:r>
            <a:r>
              <a:rPr lang="en-US" sz="2100" b="1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1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սննդառության</a:t>
            </a:r>
            <a:r>
              <a:rPr lang="en-US" sz="2100" b="1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1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հիմնական</a:t>
            </a:r>
            <a:r>
              <a:rPr lang="en-US" sz="2100" b="1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1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ձևը</a:t>
            </a:r>
            <a:r>
              <a:rPr lang="en-US" sz="2100" b="1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1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ֆոտոսինթեզն</a:t>
            </a:r>
            <a:r>
              <a:rPr lang="en-US" sz="2100" b="1" dirty="0">
                <a:solidFill>
                  <a:srgbClr val="7030A0"/>
                </a:solidFill>
                <a:latin typeface="GHEA Grapalat" panose="02000506050000020003" pitchFamily="50" charset="0"/>
              </a:rPr>
              <a:t> է: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GHEA Grapalat" panose="02000506050000020003" pitchFamily="50" charset="0"/>
              </a:rPr>
              <a:t>Բույսը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արմատներով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հողից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կլանում</a:t>
            </a:r>
            <a:r>
              <a:rPr lang="en-US" sz="2200" dirty="0">
                <a:latin typeface="GHEA Grapalat" panose="02000506050000020003" pitchFamily="50" charset="0"/>
              </a:rPr>
              <a:t> է </a:t>
            </a:r>
            <a:r>
              <a:rPr lang="en-US" sz="2200" dirty="0" err="1">
                <a:latin typeface="GHEA Grapalat" panose="02000506050000020003" pitchFamily="50" charset="0"/>
              </a:rPr>
              <a:t>ջուր</a:t>
            </a:r>
            <a:r>
              <a:rPr lang="en-US" sz="2200" dirty="0">
                <a:latin typeface="GHEA Grapalat" panose="02000506050000020003" pitchFamily="50" charset="0"/>
              </a:rPr>
              <a:t>, </a:t>
            </a:r>
            <a:r>
              <a:rPr lang="en-US" sz="2200" dirty="0" err="1">
                <a:latin typeface="GHEA Grapalat" panose="02000506050000020003" pitchFamily="50" charset="0"/>
              </a:rPr>
              <a:t>իսկ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տերևներով</a:t>
            </a:r>
            <a:r>
              <a:rPr lang="en-US" sz="2200" dirty="0">
                <a:latin typeface="GHEA Grapalat" panose="02000506050000020003" pitchFamily="50" charset="0"/>
              </a:rPr>
              <a:t>` </a:t>
            </a:r>
            <a:r>
              <a:rPr lang="en-US" sz="2200" dirty="0" err="1">
                <a:latin typeface="GHEA Grapalat" panose="02000506050000020003" pitchFamily="50" charset="0"/>
              </a:rPr>
              <a:t>օդից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ածխաթթու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գազ</a:t>
            </a:r>
            <a:r>
              <a:rPr lang="en-US" sz="2200" dirty="0">
                <a:latin typeface="GHEA Grapalat" panose="02000506050000020003" pitchFamily="50" charset="0"/>
              </a:rPr>
              <a:t>: </a:t>
            </a:r>
            <a:r>
              <a:rPr lang="en-US" sz="2200" dirty="0" err="1">
                <a:latin typeface="GHEA Grapalat" panose="02000506050000020003" pitchFamily="50" charset="0"/>
              </a:rPr>
              <a:t>Այդ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անօրգանական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նյութերից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լույսի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ազդեցությամբ</a:t>
            </a:r>
            <a:r>
              <a:rPr lang="en-US" sz="2200" dirty="0">
                <a:latin typeface="GHEA Grapalat" panose="02000506050000020003" pitchFamily="50" charset="0"/>
              </a:rPr>
              <a:t>, </a:t>
            </a:r>
            <a:r>
              <a:rPr lang="en-US" sz="2200" dirty="0" err="1">
                <a:latin typeface="GHEA Grapalat" panose="02000506050000020003" pitchFamily="50" charset="0"/>
              </a:rPr>
              <a:t>կանաչ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քլորոֆիլի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մասնակցությամբ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բույսը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պատրաստում</a:t>
            </a:r>
            <a:r>
              <a:rPr lang="en-US" sz="2200" dirty="0">
                <a:latin typeface="GHEA Grapalat" panose="02000506050000020003" pitchFamily="50" charset="0"/>
              </a:rPr>
              <a:t> է </a:t>
            </a:r>
            <a:r>
              <a:rPr lang="en-US" sz="2200" dirty="0" err="1">
                <a:latin typeface="GHEA Grapalat" panose="02000506050000020003" pitchFamily="50" charset="0"/>
              </a:rPr>
              <a:t>օրգանական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նյութ</a:t>
            </a:r>
            <a:r>
              <a:rPr lang="en-US" sz="2200" dirty="0">
                <a:latin typeface="GHEA Grapalat" panose="02000506050000020003" pitchFamily="50" charset="0"/>
              </a:rPr>
              <a:t>` </a:t>
            </a:r>
            <a:r>
              <a:rPr lang="en-US" sz="2200" b="1" dirty="0" err="1">
                <a:latin typeface="GHEA Grapalat" panose="02000506050000020003" pitchFamily="50" charset="0"/>
              </a:rPr>
              <a:t>շաքար</a:t>
            </a:r>
            <a:r>
              <a:rPr lang="en-US" sz="2200" dirty="0">
                <a:latin typeface="GHEA Grapalat" panose="02000506050000020003" pitchFamily="50" charset="0"/>
              </a:rPr>
              <a:t>: </a:t>
            </a:r>
            <a:r>
              <a:rPr lang="en-US" sz="2200" dirty="0" err="1">
                <a:latin typeface="GHEA Grapalat" panose="02000506050000020003" pitchFamily="50" charset="0"/>
              </a:rPr>
              <a:t>Ֆոտոսինթեզի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մնացորդ</a:t>
            </a:r>
            <a:r>
              <a:rPr lang="en-US" sz="2200" dirty="0">
                <a:latin typeface="GHEA Grapalat" panose="02000506050000020003" pitchFamily="50" charset="0"/>
              </a:rPr>
              <a:t> է </a:t>
            </a:r>
            <a:r>
              <a:rPr lang="en-US" sz="2200" b="1" dirty="0" err="1">
                <a:latin typeface="GHEA Grapalat" panose="02000506050000020003" pitchFamily="50" charset="0"/>
              </a:rPr>
              <a:t>թթվածինը</a:t>
            </a:r>
            <a:r>
              <a:rPr lang="en-US" sz="2200" dirty="0">
                <a:latin typeface="GHEA Grapalat" panose="02000506050000020003" pitchFamily="50" charset="0"/>
              </a:rPr>
              <a:t>, </a:t>
            </a:r>
            <a:r>
              <a:rPr lang="en-US" sz="2200" dirty="0" err="1">
                <a:latin typeface="GHEA Grapalat" panose="02000506050000020003" pitchFamily="50" charset="0"/>
              </a:rPr>
              <a:t>որը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տերևներով</a:t>
            </a:r>
            <a:r>
              <a:rPr lang="en-US" sz="2200" dirty="0">
                <a:latin typeface="GHEA Grapalat" panose="02000506050000020003" pitchFamily="50" charset="0"/>
              </a:rPr>
              <a:t> </a:t>
            </a:r>
            <a:r>
              <a:rPr lang="en-US" sz="2200" dirty="0" err="1">
                <a:latin typeface="GHEA Grapalat" panose="02000506050000020003" pitchFamily="50" charset="0"/>
              </a:rPr>
              <a:t>հարստացնում</a:t>
            </a:r>
            <a:r>
              <a:rPr lang="en-US" sz="2200" dirty="0">
                <a:latin typeface="GHEA Grapalat" panose="02000506050000020003" pitchFamily="50" charset="0"/>
              </a:rPr>
              <a:t> է </a:t>
            </a:r>
            <a:r>
              <a:rPr lang="en-US" sz="2200" dirty="0" err="1">
                <a:latin typeface="GHEA Grapalat" panose="02000506050000020003" pitchFamily="50" charset="0"/>
              </a:rPr>
              <a:t>օդը</a:t>
            </a:r>
            <a:r>
              <a:rPr lang="en-US" sz="2200" dirty="0">
                <a:latin typeface="GHEA Grapalat" panose="02000506050000020003" pitchFamily="50" charset="0"/>
              </a:rPr>
              <a:t>: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Ավտոտրոֆ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օրգանիզմը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 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ֆոտոսինթեզի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արդյունքում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ջրից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և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ածխաթթու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գազից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սինթեզում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է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շաքար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և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անջատում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 </a:t>
            </a:r>
            <a:r>
              <a:rPr lang="en-US" sz="2200" b="1" u="sng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թթվածին</a:t>
            </a:r>
            <a:r>
              <a:rPr lang="en-US" sz="2200" b="1" u="sng" dirty="0">
                <a:solidFill>
                  <a:srgbClr val="7030A0"/>
                </a:solidFill>
                <a:latin typeface="GHEA Grapalat" panose="02000506050000020003" pitchFamily="50" charset="0"/>
              </a:rPr>
              <a:t>: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GHEA Grapalat" panose="02000506050000020003" pitchFamily="50" charset="0"/>
              </a:rPr>
              <a:t>Ֆոտոսինթեզը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բնորոշ</a:t>
            </a:r>
            <a:r>
              <a:rPr lang="en-US" sz="2200" dirty="0">
                <a:latin typeface="GHEA Grapalat" panose="02000506050000020003" pitchFamily="50" charset="0"/>
              </a:rPr>
              <a:t> է </a:t>
            </a:r>
            <a:r>
              <a:rPr lang="en-US" sz="2200" dirty="0" err="1">
                <a:latin typeface="GHEA Grapalat" panose="02000506050000020003" pitchFamily="50" charset="0"/>
              </a:rPr>
              <a:t>կանաչ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օրգանիզմներին</a:t>
            </a:r>
            <a:r>
              <a:rPr lang="en-US" sz="2200" dirty="0">
                <a:latin typeface="GHEA Grapalat" panose="02000506050000020003" pitchFamily="50" charset="0"/>
              </a:rPr>
              <a:t>` </a:t>
            </a:r>
            <a:r>
              <a:rPr lang="en-US" sz="2200" dirty="0" err="1">
                <a:latin typeface="GHEA Grapalat" panose="02000506050000020003" pitchFamily="50" charset="0"/>
              </a:rPr>
              <a:t>բույսերին</a:t>
            </a:r>
            <a:r>
              <a:rPr lang="en-US" sz="2200" dirty="0">
                <a:latin typeface="GHEA Grapalat" panose="02000506050000020003" pitchFamily="50" charset="0"/>
              </a:rPr>
              <a:t>, </a:t>
            </a:r>
            <a:r>
              <a:rPr lang="en-US" sz="2200" dirty="0" err="1">
                <a:latin typeface="GHEA Grapalat" panose="02000506050000020003" pitchFamily="50" charset="0"/>
              </a:rPr>
              <a:t>կապտականաչ</a:t>
            </a:r>
            <a:r>
              <a:rPr lang="en-US" sz="2200" dirty="0">
                <a:latin typeface="GHEA Grapalat" panose="02000506050000020003" pitchFamily="50" charset="0"/>
              </a:rPr>
              <a:t> </a:t>
            </a:r>
            <a:r>
              <a:rPr lang="en-US" sz="2200" dirty="0" err="1">
                <a:latin typeface="GHEA Grapalat" panose="02000506050000020003" pitchFamily="50" charset="0"/>
              </a:rPr>
              <a:t>ջրիմուռներին</a:t>
            </a:r>
            <a:r>
              <a:rPr lang="en-US" sz="2200" dirty="0">
                <a:latin typeface="GHEA Grapalat" panose="02000506050000020003" pitchFamily="50" charset="0"/>
              </a:rPr>
              <a:t> և </a:t>
            </a:r>
            <a:r>
              <a:rPr lang="en-US" sz="2200" dirty="0" err="1">
                <a:latin typeface="GHEA Grapalat" panose="02000506050000020003" pitchFamily="50" charset="0"/>
              </a:rPr>
              <a:t>որոշ</a:t>
            </a:r>
            <a:r>
              <a:rPr lang="en-US" sz="2200" dirty="0">
                <a:latin typeface="GHEA Grapalat" panose="02000506050000020003" pitchFamily="50" charset="0"/>
              </a:rPr>
              <a:t> </a:t>
            </a:r>
            <a:r>
              <a:rPr lang="en-US" sz="2200" dirty="0" err="1">
                <a:latin typeface="GHEA Grapalat" panose="02000506050000020003" pitchFamily="50" charset="0"/>
              </a:rPr>
              <a:t>բակտերիաներին</a:t>
            </a:r>
            <a:r>
              <a:rPr lang="en-US" sz="2200" dirty="0">
                <a:latin typeface="GHEA Grapalat" panose="02000506050000020003" pitchFamily="50" charset="0"/>
              </a:rPr>
              <a:t>:</a:t>
            </a:r>
            <a:endParaRPr lang="en-US" sz="1800" dirty="0">
              <a:latin typeface="GHEA Grapalat" panose="02000506050000020003" pitchFamily="50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099611" y="2056524"/>
            <a:ext cx="2556769" cy="36469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68171" y="240022"/>
            <a:ext cx="10919534" cy="129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dirty="0">
                <a:latin typeface="GHEA Grapalat" panose="02000506050000020003" pitchFamily="50" charset="0"/>
              </a:rPr>
              <a:t>Սննդից անջատված էներգիայի հաշվին օրգանիզմը պահպանում է իր կյանքը և ակտիվությունը: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dirty="0">
                <a:latin typeface="GHEA Grapalat" panose="02000506050000020003" pitchFamily="50" charset="0"/>
              </a:rPr>
              <a:t>Երբ օրգանիզմը շարժվում է, գրգռվում է, աճում է, բազմանում է միշտ օգտագործում է սննդային էներգիան:</a:t>
            </a:r>
            <a:endParaRPr lang="en-US" dirty="0">
              <a:latin typeface="GHEA Grapalat" panose="02000506050000020003" pitchFamily="50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6167" y="3732486"/>
            <a:ext cx="1083076" cy="24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88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>
                <a:solidFill>
                  <a:srgbClr val="7030A0"/>
                </a:solidFill>
                <a:latin typeface="GHEA Grapalat" panose="02000506050000020003" pitchFamily="50" charset="0"/>
              </a:rPr>
              <a:t>Շնչառություն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041" y="790113"/>
            <a:ext cx="11603115" cy="54804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1800" dirty="0">
                <a:latin typeface="GHEA Grapalat" panose="02000506050000020003" pitchFamily="50" charset="0"/>
              </a:rPr>
              <a:t>Կենդանի օրգանիզմների կարևոր հատկանիշներից է</a:t>
            </a:r>
            <a:r>
              <a:rPr lang="hy-AM" sz="1800" b="1" dirty="0">
                <a:latin typeface="GHEA Grapalat" panose="02000506050000020003" pitchFamily="50" charset="0"/>
              </a:rPr>
              <a:t> նյութափոխանակությունը</a:t>
            </a:r>
            <a:r>
              <a:rPr lang="hy-AM" sz="1800" dirty="0">
                <a:latin typeface="GHEA Grapalat" panose="02000506050000020003" pitchFamily="50" charset="0"/>
              </a:rPr>
              <a:t>: Կենդանի օրգանիզմների նյութափոխանակության կարևոր դրսևորում է </a:t>
            </a:r>
            <a:r>
              <a:rPr lang="hy-AM" sz="1800" b="1" dirty="0">
                <a:latin typeface="GHEA Grapalat" panose="02000506050000020003" pitchFamily="50" charset="0"/>
              </a:rPr>
              <a:t>գազափոխանակությունը</a:t>
            </a:r>
            <a:r>
              <a:rPr lang="hy-AM" sz="1800" dirty="0">
                <a:latin typeface="GHEA Grapalat" panose="02000506050000020003" pitchFamily="50" charset="0"/>
              </a:rPr>
              <a:t>:</a:t>
            </a:r>
            <a:endParaRPr lang="en-US" sz="1800" dirty="0">
              <a:latin typeface="GHEA Grapalat" panose="02000506050000020003" pitchFamily="50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latin typeface="GHEA Grapalat" panose="02000506050000020003" pitchFamily="50" charset="0"/>
              </a:rPr>
              <a:t>Այն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գազափոխանակությունը</a:t>
            </a:r>
            <a:r>
              <a:rPr lang="en-US" sz="1800" dirty="0">
                <a:latin typeface="GHEA Grapalat" panose="02000506050000020003" pitchFamily="50" charset="0"/>
              </a:rPr>
              <a:t>, </a:t>
            </a:r>
            <a:r>
              <a:rPr lang="en-US" sz="1800" dirty="0" err="1">
                <a:latin typeface="GHEA Grapalat" panose="02000506050000020003" pitchFamily="50" charset="0"/>
              </a:rPr>
              <a:t>երբ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օրգանիզմը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օդից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կլանում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թթվածին</a:t>
            </a:r>
            <a:r>
              <a:rPr lang="en-US" sz="1800" dirty="0">
                <a:latin typeface="GHEA Grapalat" panose="02000506050000020003" pitchFamily="50" charset="0"/>
              </a:rPr>
              <a:t> և </a:t>
            </a:r>
            <a:r>
              <a:rPr lang="en-US" sz="1800" dirty="0" err="1">
                <a:latin typeface="GHEA Grapalat" panose="02000506050000020003" pitchFamily="50" charset="0"/>
              </a:rPr>
              <a:t>անջատում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ածխաթթու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գազ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կոչվում</a:t>
            </a:r>
            <a:r>
              <a:rPr lang="en-US" sz="1800" dirty="0">
                <a:latin typeface="GHEA Grapalat" panose="02000506050000020003" pitchFamily="50" charset="0"/>
              </a:rPr>
              <a:t> է</a:t>
            </a:r>
            <a:r>
              <a:rPr lang="en-US" sz="1800" b="1" dirty="0">
                <a:latin typeface="GHEA Grapalat" panose="02000506050000020003" pitchFamily="50" charset="0"/>
              </a:rPr>
              <a:t> </a:t>
            </a:r>
            <a:r>
              <a:rPr lang="en-US" sz="1800" b="1" dirty="0" err="1">
                <a:latin typeface="GHEA Grapalat" panose="02000506050000020003" pitchFamily="50" charset="0"/>
              </a:rPr>
              <a:t>շնչառություն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latin typeface="GHEA Grapalat" panose="02000506050000020003" pitchFamily="50" charset="0"/>
              </a:rPr>
              <a:t>Կենդանի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օրգանիզմները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հիմնականում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հարմարված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գոյատևել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թթվածնով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հարուստ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միջավայրում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i="1" dirty="0" err="1">
                <a:latin typeface="GHEA Grapalat" panose="02000506050000020003" pitchFamily="50" charset="0"/>
              </a:rPr>
              <a:t>Թթվածինը</a:t>
            </a:r>
            <a:r>
              <a:rPr lang="en-US" sz="1800" i="1" dirty="0">
                <a:latin typeface="GHEA Grapalat" panose="02000506050000020003" pitchFamily="50" charset="0"/>
              </a:rPr>
              <a:t> </a:t>
            </a:r>
            <a:r>
              <a:rPr lang="en-US" sz="1800" i="1" dirty="0" err="1">
                <a:latin typeface="GHEA Grapalat" panose="02000506050000020003" pitchFamily="50" charset="0"/>
              </a:rPr>
              <a:t>մասնակցում</a:t>
            </a:r>
            <a:r>
              <a:rPr lang="en-US" sz="1800" i="1" dirty="0">
                <a:latin typeface="GHEA Grapalat" panose="02000506050000020003" pitchFamily="50" charset="0"/>
              </a:rPr>
              <a:t> է </a:t>
            </a:r>
            <a:r>
              <a:rPr lang="en-US" sz="1800" i="1" dirty="0" err="1">
                <a:latin typeface="GHEA Grapalat" panose="02000506050000020003" pitchFamily="50" charset="0"/>
              </a:rPr>
              <a:t>սննդի</a:t>
            </a:r>
            <a:r>
              <a:rPr lang="en-US" sz="1800" i="1" dirty="0">
                <a:latin typeface="GHEA Grapalat" panose="02000506050000020003" pitchFamily="50" charset="0"/>
              </a:rPr>
              <a:t> </a:t>
            </a:r>
            <a:r>
              <a:rPr lang="en-US" sz="1800" i="1" dirty="0" err="1">
                <a:latin typeface="GHEA Grapalat" panose="02000506050000020003" pitchFamily="50" charset="0"/>
              </a:rPr>
              <a:t>քայքայման</a:t>
            </a:r>
            <a:r>
              <a:rPr lang="en-US" sz="1800" i="1" dirty="0">
                <a:latin typeface="GHEA Grapalat" panose="02000506050000020003" pitchFamily="50" charset="0"/>
              </a:rPr>
              <a:t> և </a:t>
            </a:r>
            <a:r>
              <a:rPr lang="en-US" sz="1800" i="1" dirty="0" err="1">
                <a:latin typeface="GHEA Grapalat" panose="02000506050000020003" pitchFamily="50" charset="0"/>
              </a:rPr>
              <a:t>նրանից</a:t>
            </a:r>
            <a:r>
              <a:rPr lang="en-US" sz="1800" i="1" dirty="0">
                <a:latin typeface="GHEA Grapalat" panose="02000506050000020003" pitchFamily="50" charset="0"/>
              </a:rPr>
              <a:t> </a:t>
            </a:r>
            <a:r>
              <a:rPr lang="en-US" sz="1800" i="1" dirty="0" err="1">
                <a:latin typeface="GHEA Grapalat" panose="02000506050000020003" pitchFamily="50" charset="0"/>
              </a:rPr>
              <a:t>կենսական</a:t>
            </a:r>
            <a:r>
              <a:rPr lang="en-US" sz="1800" i="1" dirty="0">
                <a:latin typeface="GHEA Grapalat" panose="02000506050000020003" pitchFamily="50" charset="0"/>
              </a:rPr>
              <a:t> </a:t>
            </a:r>
            <a:r>
              <a:rPr lang="en-US" sz="1800" i="1" dirty="0" err="1">
                <a:latin typeface="GHEA Grapalat" panose="02000506050000020003" pitchFamily="50" charset="0"/>
              </a:rPr>
              <a:t>էներգիայի</a:t>
            </a:r>
            <a:r>
              <a:rPr lang="en-US" sz="1800" i="1" dirty="0">
                <a:latin typeface="GHEA Grapalat" panose="02000506050000020003" pitchFamily="50" charset="0"/>
              </a:rPr>
              <a:t> </a:t>
            </a:r>
            <a:r>
              <a:rPr lang="en-US" sz="1800" i="1" dirty="0" err="1">
                <a:latin typeface="GHEA Grapalat" panose="02000506050000020003" pitchFamily="50" charset="0"/>
              </a:rPr>
              <a:t>անջատման</a:t>
            </a:r>
            <a:r>
              <a:rPr lang="en-US" sz="1800" i="1" dirty="0">
                <a:latin typeface="GHEA Grapalat" panose="02000506050000020003" pitchFamily="50" charset="0"/>
              </a:rPr>
              <a:t> </a:t>
            </a:r>
            <a:r>
              <a:rPr lang="en-US" sz="1800" i="1" dirty="0" err="1">
                <a:latin typeface="GHEA Grapalat" panose="02000506050000020003" pitchFamily="50" charset="0"/>
              </a:rPr>
              <a:t>գործընթացին</a:t>
            </a:r>
            <a:r>
              <a:rPr lang="en-US" sz="1800" i="1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1800" dirty="0">
                <a:latin typeface="GHEA Grapalat" panose="02000506050000020003" pitchFamily="50" charset="0"/>
              </a:rPr>
              <a:t>Գոյություն ունի շնչառության երկու </a:t>
            </a:r>
            <a:r>
              <a:rPr lang="en-US" sz="1800" dirty="0" err="1">
                <a:latin typeface="GHEA Grapalat" panose="02000506050000020003" pitchFamily="50" charset="0"/>
              </a:rPr>
              <a:t>տեսակ</a:t>
            </a:r>
            <a:r>
              <a:rPr lang="hy-AM" sz="1800" dirty="0">
                <a:latin typeface="GHEA Grapalat" panose="02000506050000020003" pitchFamily="50" charset="0"/>
              </a:rPr>
              <a:t>` </a:t>
            </a:r>
            <a:r>
              <a:rPr lang="hy-AM" sz="1800" b="1" dirty="0">
                <a:latin typeface="GHEA Grapalat" panose="02000506050000020003" pitchFamily="50" charset="0"/>
              </a:rPr>
              <a:t>արտաքին և ներքին</a:t>
            </a:r>
            <a:r>
              <a:rPr lang="en-US" sz="1800" b="1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1800" dirty="0">
                <a:latin typeface="GHEA Grapalat" panose="02000506050000020003" pitchFamily="50" charset="0"/>
              </a:rPr>
              <a:t>Ներքին շնչառությունը կոչվում է նաև </a:t>
            </a:r>
            <a:r>
              <a:rPr lang="hy-AM" sz="1800" b="1" dirty="0">
                <a:latin typeface="GHEA Grapalat" panose="02000506050000020003" pitchFamily="50" charset="0"/>
              </a:rPr>
              <a:t>բջջային</a:t>
            </a:r>
            <a:r>
              <a:rPr lang="hy-AM" sz="1800" dirty="0">
                <a:latin typeface="GHEA Grapalat" panose="02000506050000020003" pitchFamily="50" charset="0"/>
              </a:rPr>
              <a:t>:</a:t>
            </a:r>
            <a:endParaRPr lang="en-US" sz="1800" dirty="0">
              <a:latin typeface="GHEA Grapalat" panose="02000506050000020003" pitchFamily="50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GHEA Grapalat" panose="02000506050000020003" pitchFamily="50" charset="0"/>
              </a:rPr>
              <a:t>Արտաքին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շնչառությունը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գազափոխությունն</a:t>
            </a:r>
            <a:r>
              <a:rPr lang="en-US" sz="1800" b="1" dirty="0">
                <a:latin typeface="GHEA Grapalat" panose="02000506050000020003" pitchFamily="50" charset="0"/>
              </a:rPr>
              <a:t> է </a:t>
            </a:r>
            <a:r>
              <a:rPr lang="en-US" sz="1800" b="1" dirty="0" err="1">
                <a:latin typeface="GHEA Grapalat" panose="02000506050000020003" pitchFamily="50" charset="0"/>
              </a:rPr>
              <a:t>օրգանիզմի</a:t>
            </a:r>
            <a:r>
              <a:rPr lang="en-US" sz="1800" b="1" dirty="0">
                <a:latin typeface="GHEA Grapalat" panose="02000506050000020003" pitchFamily="50" charset="0"/>
              </a:rPr>
              <a:t> և </a:t>
            </a:r>
            <a:r>
              <a:rPr lang="en-US" sz="1800" b="1" dirty="0" err="1">
                <a:latin typeface="GHEA Grapalat" panose="02000506050000020003" pitchFamily="50" charset="0"/>
              </a:rPr>
              <a:t>օդի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միջև</a:t>
            </a:r>
            <a:r>
              <a:rPr lang="en-US" sz="1800" b="1" dirty="0">
                <a:latin typeface="GHEA Grapalat" panose="02000506050000020003" pitchFamily="50" charset="0"/>
              </a:rPr>
              <a:t>:</a:t>
            </a:r>
            <a:br>
              <a:rPr lang="en-US" sz="1800" dirty="0">
                <a:latin typeface="GHEA Grapalat" panose="02000506050000020003" pitchFamily="50" charset="0"/>
              </a:rPr>
            </a:br>
            <a:endParaRPr lang="en-US" sz="1800" dirty="0">
              <a:latin typeface="GHEA Grapalat" panose="02000506050000020003" pitchFamily="50" charset="0"/>
            </a:endParaRPr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00620" y="3764132"/>
            <a:ext cx="3444536" cy="265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0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32" y="275208"/>
            <a:ext cx="11887199" cy="6347534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latin typeface="GHEA Grapalat" panose="02000506050000020003" pitchFamily="50" charset="0"/>
              </a:rPr>
              <a:t>Արտաքին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շնչառությամբ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միմյանցից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տարբերվում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՝ </a:t>
            </a:r>
            <a:r>
              <a:rPr lang="en-US" sz="1800" b="1" dirty="0" err="1">
                <a:latin typeface="GHEA Grapalat" panose="02000506050000020003" pitchFamily="50" charset="0"/>
              </a:rPr>
              <a:t>պարզագույն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օրգանիզմները</a:t>
            </a:r>
            <a:r>
              <a:rPr lang="en-US" sz="1800" b="1" dirty="0">
                <a:latin typeface="GHEA Grapalat" panose="02000506050000020003" pitchFamily="50" charset="0"/>
              </a:rPr>
              <a:t>, </a:t>
            </a:r>
            <a:r>
              <a:rPr lang="en-US" sz="1800" b="1" dirty="0" err="1">
                <a:latin typeface="GHEA Grapalat" panose="02000506050000020003" pitchFamily="50" charset="0"/>
              </a:rPr>
              <a:t>բույսերը</a:t>
            </a:r>
            <a:r>
              <a:rPr lang="en-US" sz="1800" b="1" dirty="0">
                <a:latin typeface="GHEA Grapalat" panose="02000506050000020003" pitchFamily="50" charset="0"/>
              </a:rPr>
              <a:t>, </a:t>
            </a:r>
            <a:r>
              <a:rPr lang="en-US" sz="1800" b="1" dirty="0" err="1">
                <a:latin typeface="GHEA Grapalat" panose="02000506050000020003" pitchFamily="50" charset="0"/>
              </a:rPr>
              <a:t>կենդանիները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GHEA Grapalat" panose="02000506050000020003" pitchFamily="50" charset="0"/>
              </a:rPr>
              <a:t>Պարզագույն</a:t>
            </a:r>
            <a:r>
              <a:rPr lang="en-US" sz="1800" b="1" dirty="0">
                <a:latin typeface="GHEA Grapalat" panose="02000506050000020003" pitchFamily="50" charset="0"/>
              </a:rPr>
              <a:t> </a:t>
            </a:r>
            <a:r>
              <a:rPr lang="en-US" sz="1800" b="1" dirty="0" err="1">
                <a:latin typeface="GHEA Grapalat" panose="02000506050000020003" pitchFamily="50" charset="0"/>
              </a:rPr>
              <a:t>օրգանիզմները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հիմնականում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միաբջիջ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օրգանիզմներն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կամ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բազմաբջիջ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ստորակարգ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կենդանիները</a:t>
            </a:r>
            <a:r>
              <a:rPr lang="en-US" sz="1800" dirty="0">
                <a:latin typeface="GHEA Grapalat" panose="02000506050000020003" pitchFamily="50" charset="0"/>
              </a:rPr>
              <a:t>: </a:t>
            </a:r>
            <a:r>
              <a:rPr lang="en-US" sz="1800" dirty="0" err="1">
                <a:latin typeface="GHEA Grapalat" panose="02000506050000020003" pitchFamily="50" charset="0"/>
              </a:rPr>
              <a:t>Նրանք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շնչում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օրգանիզմի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ամբողջ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մակերեսով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800" b="1" dirty="0" err="1">
                <a:latin typeface="GHEA Grapalat" panose="02000506050000020003" pitchFamily="50" charset="0"/>
              </a:rPr>
              <a:t>Բույսերը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շնչառության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հատուկ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մասնագիտացված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համակարգ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չունեն</a:t>
            </a:r>
            <a:r>
              <a:rPr lang="en-US" sz="1800" dirty="0">
                <a:latin typeface="GHEA Grapalat" panose="02000506050000020003" pitchFamily="50" charset="0"/>
              </a:rPr>
              <a:t>: </a:t>
            </a:r>
            <a:r>
              <a:rPr lang="en-US" sz="1800" dirty="0" err="1">
                <a:latin typeface="GHEA Grapalat" panose="02000506050000020003" pitchFamily="50" charset="0"/>
              </a:rPr>
              <a:t>Թթվածինը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բջիջներին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բաշխվում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միջբջջային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տարածություններով</a:t>
            </a:r>
            <a:r>
              <a:rPr lang="en-US" sz="1800" dirty="0">
                <a:latin typeface="GHEA Grapalat" panose="02000506050000020003" pitchFamily="50" charset="0"/>
              </a:rPr>
              <a:t>: </a:t>
            </a:r>
            <a:r>
              <a:rPr lang="en-US" sz="1800" dirty="0" err="1">
                <a:latin typeface="GHEA Grapalat" panose="02000506050000020003" pitchFamily="50" charset="0"/>
              </a:rPr>
              <a:t>Բույսը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տերևի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ստորին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մակերեսին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ունի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հատուկ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բջիջներ</a:t>
            </a:r>
            <a:r>
              <a:rPr lang="en-US" sz="1800" dirty="0">
                <a:latin typeface="GHEA Grapalat" panose="02000506050000020003" pitchFamily="50" charset="0"/>
              </a:rPr>
              <a:t>, </a:t>
            </a:r>
            <a:r>
              <a:rPr lang="en-US" sz="1800" dirty="0" err="1">
                <a:latin typeface="GHEA Grapalat" panose="02000506050000020003" pitchFamily="50" charset="0"/>
              </a:rPr>
              <a:t>որոնք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կոչվում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b="1" dirty="0" err="1">
                <a:latin typeface="GHEA Grapalat" panose="02000506050000020003" pitchFamily="50" charset="0"/>
              </a:rPr>
              <a:t>հերձանցքներ</a:t>
            </a:r>
            <a:r>
              <a:rPr lang="en-US" sz="1800" dirty="0">
                <a:latin typeface="GHEA Grapalat" panose="02000506050000020003" pitchFamily="50" charset="0"/>
              </a:rPr>
              <a:t>: </a:t>
            </a:r>
            <a:r>
              <a:rPr lang="en-US" sz="1800" dirty="0" err="1">
                <a:latin typeface="GHEA Grapalat" panose="02000506050000020003" pitchFamily="50" charset="0"/>
              </a:rPr>
              <a:t>Դրանք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առաջանում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երկու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կիսալուսնաձև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բջջից</a:t>
            </a:r>
            <a:r>
              <a:rPr lang="en-US" sz="1800" dirty="0">
                <a:latin typeface="GHEA Grapalat" panose="02000506050000020003" pitchFamily="50" charset="0"/>
              </a:rPr>
              <a:t>, </a:t>
            </a:r>
            <a:r>
              <a:rPr lang="en-US" sz="1800" dirty="0" err="1">
                <a:latin typeface="GHEA Grapalat" panose="02000506050000020003" pitchFamily="50" charset="0"/>
              </a:rPr>
              <a:t>որոնք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բացվում</a:t>
            </a:r>
            <a:r>
              <a:rPr lang="en-US" sz="1800" dirty="0">
                <a:latin typeface="GHEA Grapalat" panose="02000506050000020003" pitchFamily="50" charset="0"/>
              </a:rPr>
              <a:t> և </a:t>
            </a:r>
            <a:r>
              <a:rPr lang="en-US" sz="1800" dirty="0" err="1">
                <a:latin typeface="GHEA Grapalat" panose="02000506050000020003" pitchFamily="50" charset="0"/>
              </a:rPr>
              <a:t>փակվում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են</a:t>
            </a:r>
            <a:r>
              <a:rPr lang="en-US" sz="1800" dirty="0">
                <a:latin typeface="GHEA Grapalat" panose="02000506050000020003" pitchFamily="50" charset="0"/>
              </a:rPr>
              <a:t>: </a:t>
            </a:r>
            <a:r>
              <a:rPr lang="en-US" sz="1800" dirty="0" err="1">
                <a:latin typeface="GHEA Grapalat" panose="02000506050000020003" pitchFamily="50" charset="0"/>
              </a:rPr>
              <a:t>Բացված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վիճակում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dirty="0" err="1">
                <a:latin typeface="GHEA Grapalat" panose="02000506050000020003" pitchFamily="50" charset="0"/>
              </a:rPr>
              <a:t>կատարվում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գազափոխանակություն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բույսի</a:t>
            </a:r>
            <a:r>
              <a:rPr lang="en-US" sz="1800" dirty="0">
                <a:latin typeface="GHEA Grapalat" panose="02000506050000020003" pitchFamily="50" charset="0"/>
              </a:rPr>
              <a:t> և </a:t>
            </a:r>
            <a:r>
              <a:rPr lang="en-US" sz="1800" dirty="0" err="1">
                <a:latin typeface="GHEA Grapalat" panose="02000506050000020003" pitchFamily="50" charset="0"/>
              </a:rPr>
              <a:t>օդի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միջև</a:t>
            </a:r>
            <a:r>
              <a:rPr lang="en-US" sz="1800" dirty="0">
                <a:latin typeface="GHEA Grapalat" panose="02000506050000020003" pitchFamily="50" charset="0"/>
              </a:rPr>
              <a:t>: </a:t>
            </a:r>
            <a:r>
              <a:rPr lang="en-US" sz="1800" dirty="0" err="1">
                <a:latin typeface="GHEA Grapalat" panose="02000506050000020003" pitchFamily="50" charset="0"/>
              </a:rPr>
              <a:t>Հերձանցքներով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գոլորշանում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նաև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ջուրը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  <a:br>
              <a:rPr lang="en-US" sz="1800" dirty="0">
                <a:latin typeface="GHEA Grapalat" panose="02000506050000020003" pitchFamily="50" charset="0"/>
              </a:rPr>
            </a:b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Բարձր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կազմավորված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կենդանիներն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ունեն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 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շնչառության</a:t>
            </a:r>
            <a:r>
              <a:rPr lang="en-US" sz="1800" b="1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մասնագիտացված</a:t>
            </a:r>
            <a:r>
              <a:rPr lang="en-US" sz="1800" b="1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օրգան</a:t>
            </a:r>
            <a:r>
              <a:rPr lang="en-US" sz="1800" b="1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համակարգ</a:t>
            </a:r>
            <a:r>
              <a:rPr lang="en-US" sz="1800" b="1" u="sng" dirty="0">
                <a:solidFill>
                  <a:srgbClr val="0070C0"/>
                </a:solidFill>
                <a:latin typeface="GHEA Grapalat" panose="02000506050000020003" pitchFamily="50" charset="0"/>
              </a:rPr>
              <a:t>:</a:t>
            </a:r>
            <a:b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</a:b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Ջրային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կենդանիների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շնչառության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օրգանն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է` 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խռիկները</a:t>
            </a:r>
            <a:r>
              <a:rPr lang="en-US" sz="1800" b="1" u="sng" dirty="0">
                <a:solidFill>
                  <a:srgbClr val="0070C0"/>
                </a:solidFill>
                <a:latin typeface="GHEA Grapalat" panose="02000506050000020003" pitchFamily="50" charset="0"/>
              </a:rPr>
              <a:t>:</a:t>
            </a:r>
            <a:b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</a:b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Ցամաքային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կենդանիների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շնչառության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</a:t>
            </a:r>
            <a:r>
              <a:rPr lang="en-US" sz="1800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օրգանն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 է` </a:t>
            </a:r>
            <a:r>
              <a:rPr lang="en-US" sz="1800" b="1" u="sng" dirty="0" err="1">
                <a:solidFill>
                  <a:srgbClr val="0070C0"/>
                </a:solidFill>
                <a:latin typeface="GHEA Grapalat" panose="02000506050000020003" pitchFamily="50" charset="0"/>
              </a:rPr>
              <a:t>թոքերը</a:t>
            </a:r>
            <a:r>
              <a:rPr lang="en-US" sz="1800" u="sng" dirty="0">
                <a:solidFill>
                  <a:srgbClr val="0070C0"/>
                </a:solidFill>
                <a:latin typeface="GHEA Grapalat" panose="02000506050000020003" pitchFamily="50" charset="0"/>
              </a:rPr>
              <a:t>:</a:t>
            </a:r>
            <a:endParaRPr lang="en-US" sz="1800" dirty="0">
              <a:latin typeface="GHEA Grapalat" panose="02000506050000020003" pitchFamily="50" charset="0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sz="1800" dirty="0" err="1">
                <a:latin typeface="GHEA Grapalat" panose="02000506050000020003" pitchFamily="50" charset="0"/>
              </a:rPr>
              <a:t>Միջատների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շնչառության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օրգանն</a:t>
            </a:r>
            <a:r>
              <a:rPr lang="en-US" sz="1800" dirty="0">
                <a:latin typeface="GHEA Grapalat" panose="02000506050000020003" pitchFamily="50" charset="0"/>
              </a:rPr>
              <a:t> է` </a:t>
            </a:r>
            <a:r>
              <a:rPr lang="en-US" sz="1800" dirty="0" err="1">
                <a:latin typeface="GHEA Grapalat" panose="02000506050000020003" pitchFamily="50" charset="0"/>
              </a:rPr>
              <a:t>շնչառական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խողովակները</a:t>
            </a:r>
            <a:r>
              <a:rPr lang="en-US" sz="1800" dirty="0">
                <a:latin typeface="GHEA Grapalat" panose="02000506050000020003" pitchFamily="50" charset="0"/>
              </a:rPr>
              <a:t>՝ </a:t>
            </a:r>
            <a:r>
              <a:rPr lang="en-US" sz="1800" b="1" dirty="0" err="1">
                <a:latin typeface="GHEA Grapalat" panose="02000506050000020003" pitchFamily="50" charset="0"/>
              </a:rPr>
              <a:t>տրախեաները</a:t>
            </a:r>
            <a:r>
              <a:rPr lang="en-US" sz="1800" b="1" dirty="0">
                <a:latin typeface="GHEA Grapalat" panose="02000506050000020003" pitchFamily="50" charset="0"/>
              </a:rPr>
              <a:t>:</a:t>
            </a:r>
            <a:br>
              <a:rPr lang="en-US" sz="1800" dirty="0">
                <a:latin typeface="GHEA Grapalat" panose="02000506050000020003" pitchFamily="50" charset="0"/>
              </a:rPr>
            </a:br>
            <a:r>
              <a:rPr lang="en-US" sz="1800" dirty="0" err="1">
                <a:latin typeface="GHEA Grapalat" panose="02000506050000020003" pitchFamily="50" charset="0"/>
              </a:rPr>
              <a:t>Կենդանիների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շնչառության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օրգան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կարող</a:t>
            </a:r>
            <a:r>
              <a:rPr lang="en-US" sz="1800" dirty="0">
                <a:latin typeface="GHEA Grapalat" panose="02000506050000020003" pitchFamily="50" charset="0"/>
              </a:rPr>
              <a:t> է </a:t>
            </a:r>
            <a:r>
              <a:rPr lang="en-US" sz="1800" dirty="0" err="1">
                <a:latin typeface="GHEA Grapalat" panose="02000506050000020003" pitchFamily="50" charset="0"/>
              </a:rPr>
              <a:t>լինել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նաև</a:t>
            </a:r>
            <a:r>
              <a:rPr lang="en-US" sz="1800" dirty="0">
                <a:latin typeface="GHEA Grapalat" panose="02000506050000020003" pitchFamily="50" charset="0"/>
              </a:rPr>
              <a:t> </a:t>
            </a:r>
            <a:r>
              <a:rPr lang="en-US" sz="1800" b="1" dirty="0" err="1">
                <a:latin typeface="GHEA Grapalat" panose="02000506050000020003" pitchFamily="50" charset="0"/>
              </a:rPr>
              <a:t>մաշկը</a:t>
            </a:r>
            <a:r>
              <a:rPr lang="en-US" sz="1800" b="1" dirty="0">
                <a:latin typeface="GHEA Grapalat" panose="02000506050000020003" pitchFamily="50" charset="0"/>
              </a:rPr>
              <a:t>: </a:t>
            </a:r>
            <a:r>
              <a:rPr lang="en-US" sz="1800" dirty="0" err="1">
                <a:latin typeface="GHEA Grapalat" panose="02000506050000020003" pitchFamily="50" charset="0"/>
              </a:rPr>
              <a:t>Գորտի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գազափոխանակության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գրեթե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կեսն</a:t>
            </a:r>
            <a:r>
              <a:rPr lang="en-US" sz="1800" dirty="0">
                <a:latin typeface="GHEA Grapalat" panose="02000506050000020003" pitchFamily="50" charset="0"/>
              </a:rPr>
              <a:t> </a:t>
            </a:r>
            <a:r>
              <a:rPr lang="en-US" sz="1800" dirty="0" err="1">
                <a:latin typeface="GHEA Grapalat" panose="02000506050000020003" pitchFamily="50" charset="0"/>
              </a:rPr>
              <a:t>ապահովում</a:t>
            </a:r>
            <a:r>
              <a:rPr lang="en-US" sz="1800" dirty="0">
                <a:latin typeface="GHEA Grapalat" panose="02000506050000020003" pitchFamily="50" charset="0"/>
              </a:rPr>
              <a:t> է </a:t>
            </a:r>
            <a:r>
              <a:rPr lang="en-US" sz="1800" dirty="0" err="1">
                <a:latin typeface="GHEA Grapalat" panose="02000506050000020003" pitchFamily="50" charset="0"/>
              </a:rPr>
              <a:t>մաշկը</a:t>
            </a:r>
            <a:r>
              <a:rPr lang="en-US" sz="1800" dirty="0">
                <a:latin typeface="GHEA Grapalat" panose="02000506050000020003" pitchFamily="50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84032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379</Words>
  <Application>Microsoft Office PowerPoint</Application>
  <PresentationFormat>Широкоэкранный</PresentationFormat>
  <Paragraphs>24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GHEA Grapalat</vt:lpstr>
      <vt:lpstr>Wingdings</vt:lpstr>
      <vt:lpstr>Office Theme</vt:lpstr>
      <vt:lpstr> Ֆոտոսինթեզ և բջջային շնչառություն</vt:lpstr>
      <vt:lpstr>Презентация PowerPoint</vt:lpstr>
      <vt:lpstr>Շնչառություն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ՍՆՆԴԱՌՈՒԹՅՈՒՆ և ՄԱՐՍՈՂՈՒԹՅՈՒՆ  ՇՆՉԱՌՈՒԹՅՈՒՆ</dc:title>
  <dc:creator>Armine Mirzoyan</dc:creator>
  <cp:lastModifiedBy>Մարկ Մուսայելյան</cp:lastModifiedBy>
  <cp:revision>21</cp:revision>
  <dcterms:created xsi:type="dcterms:W3CDTF">2024-05-07T05:25:33Z</dcterms:created>
  <dcterms:modified xsi:type="dcterms:W3CDTF">2024-12-09T08:28:47Z</dcterms:modified>
</cp:coreProperties>
</file>