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23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1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1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51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9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6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7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4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976B32D-9FE6-471E-9285-A345E0D845F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C9817AB-3C04-49F9-BB95-0E99E3CD3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4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y-AM" sz="2800" b="1" dirty="0">
                <a:latin typeface="GHEA Grapalat" panose="02000506050000020003" pitchFamily="50" charset="0"/>
              </a:rPr>
              <a:t>ՀԱՅՈՑ ԹԱԳԱՎՈՐՈՒԹՅՈՒՆՆԵՐԸ </a:t>
            </a:r>
            <a:br>
              <a:rPr lang="en-US" sz="2800" b="1" dirty="0">
                <a:latin typeface="GHEA Grapalat" panose="02000506050000020003" pitchFamily="50" charset="0"/>
              </a:rPr>
            </a:br>
            <a:r>
              <a:rPr lang="hy-AM" sz="2800" b="1" dirty="0">
                <a:latin typeface="GHEA Grapalat" panose="02000506050000020003" pitchFamily="50" charset="0"/>
              </a:rPr>
              <a:t>Ք․Ա․ </a:t>
            </a:r>
            <a:r>
              <a:rPr lang="en-US" sz="2800" b="1" dirty="0">
                <a:latin typeface="GHEA Grapalat" panose="02000506050000020003" pitchFamily="50" charset="0"/>
              </a:rPr>
              <a:t>III</a:t>
            </a:r>
            <a:r>
              <a:rPr lang="hy-AM" sz="2800" b="1" dirty="0">
                <a:latin typeface="GHEA Grapalat" panose="02000506050000020003" pitchFamily="50" charset="0"/>
              </a:rPr>
              <a:t> ԴԱՐՈՒՄ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575" y="1825625"/>
            <a:ext cx="11709646" cy="4351338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Ալեքսանդր Մակեդոնացու մահից հետո նրա աշխարհակալությունը բաժանվեց մի քանի մասի։</a:t>
            </a:r>
            <a:endParaRPr lang="en-US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Դրանցից ամենախոշորը Հայաստանին հարավից սահմանակից </a:t>
            </a:r>
            <a:r>
              <a:rPr lang="hy-AM" b="1" dirty="0">
                <a:solidFill>
                  <a:schemeClr val="tx1"/>
                </a:solidFill>
                <a:latin typeface="GHEA Grapalat" panose="02000506050000020003" pitchFamily="50" charset="0"/>
              </a:rPr>
              <a:t>Սել</a:t>
            </a: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և</a:t>
            </a:r>
            <a:r>
              <a:rPr lang="hy-AM" b="1" dirty="0">
                <a:solidFill>
                  <a:schemeClr val="tx1"/>
                </a:solidFill>
                <a:latin typeface="GHEA Grapalat" panose="02000506050000020003" pitchFamily="50" charset="0"/>
              </a:rPr>
              <a:t>կյան </a:t>
            </a: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տերությունն էր։</a:t>
            </a:r>
            <a:endParaRPr lang="en-US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Ք․ա․ </a:t>
            </a:r>
            <a:r>
              <a:rPr lang="en-US" dirty="0">
                <a:solidFill>
                  <a:schemeClr val="tx1"/>
                </a:solidFill>
                <a:latin typeface="GHEA Grapalat" panose="02000506050000020003" pitchFamily="50" charset="0"/>
              </a:rPr>
              <a:t>IV</a:t>
            </a: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 դարի վերջին մակեդոնացիները բռնազավթել էին Կապադովկիան։ </a:t>
            </a:r>
            <a:r>
              <a:rPr lang="en-US" dirty="0">
                <a:solidFill>
                  <a:schemeClr val="tx1"/>
                </a:solidFill>
                <a:latin typeface="GHEA Grapalat" panose="02000506050000020003" pitchFamily="50" charset="0"/>
              </a:rPr>
              <a:t>Հ</a:t>
            </a: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այկական արքայից ստացած զորքերի շնորհիվ</a:t>
            </a:r>
            <a:r>
              <a:rPr lang="en-US" dirty="0">
                <a:solidFill>
                  <a:schemeClr val="tx1"/>
                </a:solidFill>
                <a:latin typeface="GHEA Grapalat" panose="02000506050000020003" pitchFamily="50" charset="0"/>
              </a:rPr>
              <a:t> ս</a:t>
            </a: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պանված թագավորի որդին կարողանում է վերականգնվել հայրական գահին</a:t>
            </a:r>
            <a:r>
              <a:rPr lang="en-US" dirty="0">
                <a:solidFill>
                  <a:schemeClr val="tx1"/>
                </a:solidFill>
                <a:latin typeface="GHEA Grapalat" panose="02000506050000020003" pitchFamily="50" charset="0"/>
              </a:rPr>
              <a:t>:</a:t>
            </a: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dirty="0">
                <a:solidFill>
                  <a:schemeClr val="tx1"/>
                </a:solidFill>
                <a:latin typeface="GHEA Grapalat" panose="02000506050000020003" pitchFamily="50" charset="0"/>
              </a:rPr>
              <a:t>Հայաստանը արդեն Ք․ա․ 4-րդ դարի վերջին ծանրակշիռ ուժ էր տարածաշրջանում։</a:t>
            </a:r>
            <a:endParaRPr lang="en-US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4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905" y="365126"/>
            <a:ext cx="11221375" cy="726828"/>
          </a:xfrm>
        </p:spPr>
        <p:txBody>
          <a:bodyPr>
            <a:normAutofit/>
          </a:bodyPr>
          <a:lstStyle/>
          <a:p>
            <a:r>
              <a:rPr lang="hy-AM" sz="2600" b="1" dirty="0">
                <a:latin typeface="GHEA Grapalat" panose="02000506050000020003" pitchFamily="50" charset="0"/>
              </a:rPr>
              <a:t>Հայկական թագավորությունները </a:t>
            </a:r>
            <a:r>
              <a:rPr lang="hy-AM" sz="2600" dirty="0">
                <a:latin typeface="GHEA Grapalat" panose="02000506050000020003" pitchFamily="50" charset="0"/>
              </a:rPr>
              <a:t>և</a:t>
            </a:r>
            <a:r>
              <a:rPr lang="hy-AM" sz="2600" b="1" dirty="0">
                <a:latin typeface="GHEA Grapalat" panose="02000506050000020003" pitchFamily="50" charset="0"/>
              </a:rPr>
              <a:t> Սել</a:t>
            </a:r>
            <a:r>
              <a:rPr lang="hy-AM" sz="2600" dirty="0">
                <a:latin typeface="GHEA Grapalat" panose="02000506050000020003" pitchFamily="50" charset="0"/>
              </a:rPr>
              <a:t>և</a:t>
            </a:r>
            <a:r>
              <a:rPr lang="hy-AM" sz="2600" b="1" dirty="0">
                <a:latin typeface="GHEA Grapalat" panose="02000506050000020003" pitchFamily="50" charset="0"/>
              </a:rPr>
              <a:t>կյան տերությունը Ք․ա․</a:t>
            </a:r>
            <a:r>
              <a:rPr lang="en-US" sz="2600" b="1" dirty="0">
                <a:latin typeface="GHEA Grapalat" panose="02000506050000020003" pitchFamily="50" charset="0"/>
              </a:rPr>
              <a:t> III</a:t>
            </a:r>
            <a:r>
              <a:rPr lang="hy-AM" sz="2600" b="1" dirty="0">
                <a:latin typeface="GHEA Grapalat" panose="02000506050000020003" pitchFamily="50" charset="0"/>
              </a:rPr>
              <a:t> դարում</a:t>
            </a:r>
            <a:endParaRPr lang="en-US" sz="2600" b="1" dirty="0">
              <a:latin typeface="GHEA Grapalat" panose="0200050605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5" y="1091954"/>
            <a:ext cx="11887200" cy="5530788"/>
          </a:xfrm>
        </p:spPr>
        <p:txBody>
          <a:bodyPr>
            <a:normAutofit fontScale="92500" lnSpcReduction="20000"/>
          </a:bodyPr>
          <a:lstStyle/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Սելևկյան տերությունը Ք․ա․ 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III</a:t>
            </a: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դարում բազմիցս փորձեց նվաճել Հայաստանը։ </a:t>
            </a:r>
            <a:endParaRPr lang="en-US" sz="21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Սակայն 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 </a:t>
            </a: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չկարողացան, որովհետև հայկական երկու թագավորությունները՝ Մեծ Հայքը և Փոքր Հայքը, գործում էին </a:t>
            </a:r>
            <a:r>
              <a:rPr lang="hy-AM" sz="2100" b="1" dirty="0">
                <a:solidFill>
                  <a:schemeClr val="tx1"/>
                </a:solidFill>
                <a:latin typeface="GHEA Grapalat" panose="02000506050000020003" pitchFamily="50" charset="0"/>
              </a:rPr>
              <a:t>միասնաբար։</a:t>
            </a:r>
            <a:endParaRPr lang="en-US" sz="2100" b="1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Ք․ա․ 260-240-թթ․ իշխած հայո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ց </a:t>
            </a: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արքա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</a:t>
            </a:r>
            <a:r>
              <a:rPr lang="en-US" sz="2100" b="1" dirty="0" err="1">
                <a:solidFill>
                  <a:schemeClr val="tx1"/>
                </a:solidFill>
                <a:latin typeface="GHEA Grapalat" panose="02000506050000020003" pitchFamily="50" charset="0"/>
              </a:rPr>
              <a:t>Սամոս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(</a:t>
            </a:r>
            <a:r>
              <a:rPr lang="en-US" sz="2100" dirty="0" err="1">
                <a:solidFill>
                  <a:schemeClr val="tx1"/>
                </a:solidFill>
                <a:latin typeface="GHEA Grapalat" panose="02000506050000020003" pitchFamily="50" charset="0"/>
              </a:rPr>
              <a:t>Շամ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)  </a:t>
            </a:r>
            <a:r>
              <a:rPr lang="en-US" sz="2100" dirty="0" err="1">
                <a:solidFill>
                  <a:schemeClr val="tx1"/>
                </a:solidFill>
                <a:latin typeface="GHEA Grapalat" panose="02000506050000020003" pitchFamily="50" charset="0"/>
              </a:rPr>
              <a:t>Երվանդականը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HEA Grapalat" panose="02000506050000020003" pitchFamily="50" charset="0"/>
              </a:rPr>
              <a:t>կառուցեց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HEA Grapalat" panose="02000506050000020003" pitchFamily="50" charset="0"/>
              </a:rPr>
              <a:t>Կոմմագենեի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HEA Grapalat" panose="02000506050000020003" pitchFamily="50" charset="0"/>
              </a:rPr>
              <a:t>կենտրոն</a:t>
            </a: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Սամոսատ (Շամշատ) քաղաքը։ Նա հատեց դրամներ, որոնք մեզ հասած </a:t>
            </a:r>
            <a:r>
              <a:rPr lang="hy-AM" sz="2100" b="1" dirty="0">
                <a:solidFill>
                  <a:schemeClr val="tx1"/>
                </a:solidFill>
                <a:latin typeface="GHEA Grapalat" panose="02000506050000020003" pitchFamily="50" charset="0"/>
              </a:rPr>
              <a:t>առաջին արքայական դրամներն են։ </a:t>
            </a:r>
            <a:endParaRPr lang="en-US" sz="2100" b="1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Ավելի վաղ դրամներ էին հատել Երվանդ </a:t>
            </a:r>
            <a:r>
              <a:rPr lang="en-US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II-ը</a:t>
            </a: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և Տիրիբազը, որոնք սակայն ոչ թե անկախ արքաներ, այլ Աքեմենյան տերության հայ </a:t>
            </a:r>
            <a:r>
              <a:rPr lang="hy-AM" sz="2100" b="1" dirty="0">
                <a:solidFill>
                  <a:schemeClr val="tx1"/>
                </a:solidFill>
                <a:latin typeface="GHEA Grapalat" panose="02000506050000020003" pitchFamily="50" charset="0"/>
              </a:rPr>
              <a:t>սատրապներն</a:t>
            </a: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 էին։</a:t>
            </a:r>
            <a:endParaRPr lang="en-US" sz="21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Ք․ա․ 240-ական թթ․ Շամին հաջորդեց նրա որդի </a:t>
            </a:r>
            <a:r>
              <a:rPr lang="hy-AM" sz="2100" b="1" dirty="0">
                <a:solidFill>
                  <a:schemeClr val="tx1"/>
                </a:solidFill>
                <a:latin typeface="GHEA Grapalat" panose="02000506050000020003" pitchFamily="50" charset="0"/>
              </a:rPr>
              <a:t>Արշամը</a:t>
            </a: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, որը կառուցեց Արշամաշատ քաղաքը Ծոփքում։</a:t>
            </a:r>
            <a:endParaRPr lang="en-US" sz="21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2100" dirty="0">
                <a:solidFill>
                  <a:schemeClr val="tx1"/>
                </a:solidFill>
                <a:latin typeface="GHEA Grapalat" panose="02000506050000020003" pitchFamily="50" charset="0"/>
              </a:rPr>
              <a:t> Արշամի մասին տեղեկանում ենք, որ </a:t>
            </a:r>
            <a:r>
              <a:rPr lang="hy-AM" sz="2100" i="1" u="sng" dirty="0">
                <a:solidFill>
                  <a:schemeClr val="tx1"/>
                </a:solidFill>
                <a:latin typeface="GHEA Grapalat" panose="02000506050000020003" pitchFamily="50" charset="0"/>
              </a:rPr>
              <a:t>նա այնքան հզոր էր, որ կարողացել էր ապաստան տալ Սելևկյան տերության դեմ ապստամբած նրա եղբորը։</a:t>
            </a:r>
            <a:endParaRPr lang="en-US" sz="2100" i="1" u="sng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3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rmAutofit/>
          </a:bodyPr>
          <a:lstStyle/>
          <a:p>
            <a:r>
              <a:rPr lang="hy-AM" sz="2300" b="1" dirty="0">
                <a:latin typeface="GHEA Grapalat" panose="02000506050000020003" pitchFamily="50" charset="0"/>
              </a:rPr>
              <a:t>Մեծ Հայքի Հայկազունի Երվանդականների թագավորության անկումը</a:t>
            </a:r>
            <a:endParaRPr lang="en-US" sz="2300" b="1" dirty="0">
              <a:latin typeface="GHEA Grapalat" panose="0200050605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453" y="923278"/>
            <a:ext cx="11638626" cy="5601809"/>
          </a:xfrm>
        </p:spPr>
        <p:txBody>
          <a:bodyPr>
            <a:normAutofit fontScale="92500" lnSpcReduction="20000"/>
          </a:bodyPr>
          <a:lstStyle/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Ք․ա․ </a:t>
            </a:r>
            <a:r>
              <a:rPr lang="en-US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III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 դարի վերջի</a:t>
            </a:r>
            <a:r>
              <a:rPr lang="en-US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ն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 Հայաստանը թուլացել էր։ </a:t>
            </a:r>
            <a:endParaRPr lang="en-US" sz="19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Դա նպաստավոր պայմաններ ստեղծեց Սելևկյանների վաղեմի ծրագրի իրականացման համար, ինչին նպաստեց նաև հայերի </a:t>
            </a:r>
            <a:r>
              <a:rPr lang="hy-AM" sz="1900" b="1" dirty="0">
                <a:solidFill>
                  <a:schemeClr val="tx1"/>
                </a:solidFill>
                <a:latin typeface="GHEA Grapalat" panose="02000506050000020003" pitchFamily="50" charset="0"/>
              </a:rPr>
              <a:t>ներքին պառակտվածությունը։ </a:t>
            </a:r>
            <a:endParaRPr lang="en-US" sz="1900" b="1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Ք․ա․ 201 թ․ Սելևկյան արքա Անտիոքոս </a:t>
            </a:r>
            <a:r>
              <a:rPr lang="en-US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III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 -ի զորքերը հայազգի զորավարներ Արտաշեսի և Զարեհի գլխավորությամբ արշավեցին Հայաստան։ </a:t>
            </a:r>
            <a:endParaRPr lang="en-US" sz="19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Երվանդ </a:t>
            </a:r>
            <a:r>
              <a:rPr lang="en-US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IV-ը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 </a:t>
            </a:r>
            <a:r>
              <a:rPr lang="hy-AM" sz="1900" b="1" dirty="0">
                <a:solidFill>
                  <a:schemeClr val="tx1"/>
                </a:solidFill>
                <a:latin typeface="GHEA Grapalat" panose="02000506050000020003" pitchFamily="50" charset="0"/>
              </a:rPr>
              <a:t>Վերջինը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՝ Ք․ա․ մոտ 220-201 թթ․, զոհվեց մայրաքաղաք Երվանդաշատի պաշտպանության ժամանակ։ Այնուհետև գրավվեց Մեծ Հայքի հոգևոր կենտրոն </a:t>
            </a:r>
            <a:r>
              <a:rPr lang="hy-AM" sz="1900" b="1" dirty="0">
                <a:solidFill>
                  <a:schemeClr val="tx1"/>
                </a:solidFill>
                <a:latin typeface="GHEA Grapalat" panose="02000506050000020003" pitchFamily="50" charset="0"/>
              </a:rPr>
              <a:t>Բագարանը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, որտեղ սպանվեց </a:t>
            </a:r>
            <a:r>
              <a:rPr lang="hy-AM" sz="1900" b="1" dirty="0">
                <a:solidFill>
                  <a:schemeClr val="tx1"/>
                </a:solidFill>
                <a:latin typeface="GHEA Grapalat" panose="02000506050000020003" pitchFamily="50" charset="0"/>
              </a:rPr>
              <a:t>Երվազ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 քրմապետը՝ Երվանդ 4-րդ արքայի եղբայրը։ </a:t>
            </a:r>
            <a:endParaRPr lang="en-US" sz="19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Ք․ա․ 201թ․ Մեծ Հայքում վերջ դրվեց Հայկազունիների Երվանդական ճյուղի իշխանությանը։</a:t>
            </a:r>
            <a:endParaRPr lang="en-US" sz="19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Արտաշեսը Մեծ Հայքում, իսկ Զարեհը Ծոփքում նշանակվեցին սելևկյան կառավարիչներ (</a:t>
            </a:r>
            <a:r>
              <a:rPr lang="hy-AM" sz="1900" b="1" dirty="0">
                <a:solidFill>
                  <a:schemeClr val="tx1"/>
                </a:solidFill>
                <a:latin typeface="GHEA Grapalat" panose="02000506050000020003" pitchFamily="50" charset="0"/>
              </a:rPr>
              <a:t>ստրատեգոսներ</a:t>
            </a: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)։ </a:t>
            </a:r>
            <a:endParaRPr lang="en-US" sz="19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y-AM" sz="1900" dirty="0">
                <a:solidFill>
                  <a:schemeClr val="tx1"/>
                </a:solidFill>
                <a:latin typeface="GHEA Grapalat" panose="02000506050000020003" pitchFamily="50" charset="0"/>
              </a:rPr>
              <a:t>Այդ վիճակը շարունակվեց մինչև Ք․ա․ 190 թվականը։</a:t>
            </a:r>
            <a:endParaRPr lang="en-US" sz="1900" dirty="0">
              <a:solidFill>
                <a:schemeClr val="tx1"/>
              </a:solidFill>
              <a:latin typeface="GHEA Grapalat" panose="02000506050000020003" pitchFamily="50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3960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42</TotalTime>
  <Words>349</Words>
  <Application>Microsoft Office PowerPoint</Application>
  <PresentationFormat>Широкоэкранный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Corbel</vt:lpstr>
      <vt:lpstr>GHEA Grapalat</vt:lpstr>
      <vt:lpstr>Wingdings</vt:lpstr>
      <vt:lpstr>Basis</vt:lpstr>
      <vt:lpstr>ՀԱՅՈՑ ԹԱԳԱՎՈՐՈՒԹՅՈՒՆՆԵՐԸ  Ք․Ա․ III ԴԱՐՈՒՄ</vt:lpstr>
      <vt:lpstr>Հայկական թագավորությունները և Սելևկյան տերությունը Ք․ա․ III դարում</vt:lpstr>
      <vt:lpstr>Մեծ Հայքի Հայկազունի Երվանդականների թագավորության անկումը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ՀԱՅՈՑ ԹԱԳԱՎՈՐՈՒԹՅՈՒՆՆԵՐԸ  Ք․Ա․ III ԴԱՐՈՒՄ</dc:title>
  <dc:creator>Armine Mirzoyan</dc:creator>
  <cp:lastModifiedBy>markxxxmusayelyan@gmail.com</cp:lastModifiedBy>
  <cp:revision>6</cp:revision>
  <dcterms:created xsi:type="dcterms:W3CDTF">2024-03-19T10:11:12Z</dcterms:created>
  <dcterms:modified xsi:type="dcterms:W3CDTF">2024-03-25T15:42:45Z</dcterms:modified>
</cp:coreProperties>
</file>